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5"/>
  </p:notesMasterIdLst>
  <p:handoutMasterIdLst>
    <p:handoutMasterId r:id="rId6"/>
  </p:handoutMasterIdLst>
  <p:sldIdLst>
    <p:sldId id="1447" r:id="rId2"/>
    <p:sldId id="1458" r:id="rId3"/>
    <p:sldId id="1477" r:id="rId4"/>
  </p:sldIdLst>
  <p:sldSz cx="9144000" cy="5143500" type="screen16x9"/>
  <p:notesSz cx="6645275" cy="9867900"/>
  <p:custShowLst>
    <p:custShow name="Health" id="0">
      <p:sldLst/>
    </p:custShow>
    <p:custShow name="K12" id="1">
      <p:sldLst/>
    </p:custShow>
    <p:custShow name="head office" id="2">
      <p:sldLst/>
    </p:custShow>
    <p:custShow name="Regional Offfice" id="3">
      <p:sldLst/>
    </p:custShow>
    <p:custShow name="Branch Office" id="4">
      <p:sldLst/>
    </p:custShow>
    <p:custShow name="Tele-Commuter" id="5">
      <p:sldLst/>
    </p:custShow>
    <p:custShow name="coffee" id="6">
      <p:sldLst/>
    </p:custShow>
    <p:custShow name="Module 1" id="7">
      <p:sldLst/>
    </p:custShow>
    <p:custShow name="Solutions in Action" id="8">
      <p:sldLst/>
    </p:custShow>
    <p:custShow name="Introcuction and Welcome" id="9">
      <p:sldLst/>
    </p:custShow>
    <p:custShow name="Summary and Close" id="10">
      <p:sldLst/>
    </p:custShow>
    <p:custShow name="finANCE" id="11">
      <p:sldLst/>
    </p:custShow>
    <p:custShow name="Government" id="12">
      <p:sldLst/>
    </p:custShow>
    <p:custShow name="Enterprise Summary" id="13">
      <p:sldLst/>
    </p:custShow>
    <p:custShow name="Security" id="14">
      <p:sldLst/>
    </p:custShow>
    <p:custShow name="Collaboration" id="15">
      <p:sldLst/>
    </p:custShow>
    <p:custShow name="Mobility" id="16">
      <p:sldLst/>
    </p:custShow>
    <p:custShow name="Content" id="17">
      <p:sldLst/>
    </p:custShow>
    <p:custShow name="Module 2" id="18">
      <p:sldLst/>
    </p:custShow>
    <p:custShow name="Health Admin" id="19">
      <p:sldLst/>
    </p:custShow>
    <p:custShow name="health Business management" id="20">
      <p:sldLst/>
    </p:custShow>
    <p:custShow name="health Medical" id="21">
      <p:sldLst/>
    </p:custShow>
    <p:custShow name="Health - Patient" id="22">
      <p:sldLst/>
    </p:custShow>
    <p:custShow name="Tular" id="23">
      <p:sldLst/>
    </p:custShow>
    <p:custShow name="Education - Admin" id="24">
      <p:sldLst/>
    </p:custShow>
    <p:custShow name="Education - Faculty" id="25">
      <p:sldLst/>
    </p:custShow>
    <p:custShow name="Education - Student" id="26">
      <p:sldLst/>
    </p:custShow>
    <p:custShow name="Education - Parents" id="27">
      <p:sldLst/>
    </p:custShow>
    <p:custShow name="Education External" id="28">
      <p:sldLst/>
    </p:custShow>
    <p:custShow name="Nevada" id="29">
      <p:sldLst/>
    </p:custShow>
    <p:custShow name="Mountin Bank" id="30">
      <p:sldLst/>
    </p:custShow>
    <p:custShow name="XRN" id="3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0574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4003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7432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18376A"/>
    <a:srgbClr val="00B0F0"/>
    <a:srgbClr val="848484"/>
    <a:srgbClr val="4E6D8C"/>
    <a:srgbClr val="640000"/>
    <a:srgbClr val="016554"/>
    <a:srgbClr val="E6EEF1"/>
    <a:srgbClr val="BFD4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6219" autoAdjust="0"/>
  </p:normalViewPr>
  <p:slideViewPr>
    <p:cSldViewPr snapToGrid="0">
      <p:cViewPr varScale="1">
        <p:scale>
          <a:sx n="90" d="100"/>
          <a:sy n="90" d="100"/>
        </p:scale>
        <p:origin x="534" y="204"/>
      </p:cViewPr>
      <p:guideLst>
        <p:guide orient="horz" pos="3141"/>
        <p:guide pos="528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52" y="-60"/>
      </p:cViewPr>
      <p:guideLst>
        <p:guide orient="horz" pos="3120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1281FA51-E424-7B49-AF6B-C708E55CF7B9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05088" y="3048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Avaya Renewal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9379DF73-B508-F341-AE26-43E447F662A5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05088" y="228600"/>
            <a:ext cx="1453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Solutions in Action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2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  <a:p>
            <a:r>
              <a:rPr lang="en-US" dirty="0"/>
              <a:t>----- Meeting Notes (1/31/13 11:55) -----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2019647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336478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Vector ONUG Logo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1"/>
          <a:stretch/>
        </p:blipFill>
        <p:spPr>
          <a:xfrm>
            <a:off x="2239155" y="260481"/>
            <a:ext cx="4815320" cy="19411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41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5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05522" cy="5143500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rgbClr val="E6EEF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239" y="857250"/>
            <a:ext cx="7679210" cy="3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65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0239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Vector ONUG Logo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4364637"/>
            <a:ext cx="905143" cy="699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-188638" y="-180878"/>
            <a:ext cx="1176147" cy="1493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4E6D8C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9pPr>
    </p:titleStyle>
    <p:bodyStyle>
      <a:lvl1pPr marL="210741" indent="-210741" algn="l" rtl="0" fontAlgn="base">
        <a:lnSpc>
          <a:spcPct val="95000"/>
        </a:lnSpc>
        <a:spcBef>
          <a:spcPts val="900"/>
        </a:spcBef>
        <a:spcAft>
          <a:spcPct val="0"/>
        </a:spcAft>
        <a:buClr>
          <a:srgbClr val="4E6D8C"/>
        </a:buClr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marL="568325" indent="-225425" algn="l" rtl="0" fontAlgn="base">
        <a:lnSpc>
          <a:spcPct val="95000"/>
        </a:lnSpc>
        <a:spcBef>
          <a:spcPts val="300"/>
        </a:spcBef>
        <a:spcAft>
          <a:spcPct val="0"/>
        </a:spcAft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2pPr>
      <a:lvl3pPr marL="8572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3pPr>
      <a:lvl4pPr marL="12001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4pPr>
      <a:lvl5pPr marL="1543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134" y="553391"/>
            <a:ext cx="7373732" cy="1102519"/>
          </a:xfrm>
        </p:spPr>
        <p:txBody>
          <a:bodyPr/>
          <a:lstStyle/>
          <a:p>
            <a:r>
              <a:rPr lang="en-US" sz="3600" dirty="0" smtClean="0"/>
              <a:t>ONUG Open Networking Use Cases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46991" y="2427551"/>
            <a:ext cx="6314747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ONUG Working Group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Traffic Monitoring/Visibility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Discussion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Conference call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on March 08, 2016,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2:30pm Central</a:t>
            </a:r>
            <a:endParaRPr lang="en-US" sz="1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endParaRPr lang="en-US" sz="3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647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444321"/>
          </a:xfrm>
        </p:spPr>
        <p:txBody>
          <a:bodyPr/>
          <a:lstStyle/>
          <a:p>
            <a:r>
              <a:rPr lang="en-US" dirty="0" smtClean="0"/>
              <a:t>Today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720" y="703620"/>
            <a:ext cx="7679210" cy="4591318"/>
          </a:xfrm>
        </p:spPr>
        <p:txBody>
          <a:bodyPr/>
          <a:lstStyle/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400" b="1" dirty="0" smtClean="0"/>
              <a:t>Where we are now / What is the goal again: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Still see the gap on the industry – managing the SDN (and what differ than the hardware </a:t>
            </a:r>
            <a:r>
              <a:rPr lang="en-US" dirty="0" err="1" smtClean="0"/>
              <a:t>underlaying</a:t>
            </a:r>
            <a:r>
              <a:rPr lang="en-US" dirty="0" smtClean="0"/>
              <a:t> technology (like SPAN / RSPAN / ERSPAN)  </a:t>
            </a:r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400" b="1" dirty="0" smtClean="0"/>
              <a:t>Refresh Memory (keep in mind: multivendor – interoperability)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Top 3 priority requirements: </a:t>
            </a:r>
          </a:p>
          <a:p>
            <a:pPr marL="842566" lvl="3" indent="-210741">
              <a:spcBef>
                <a:spcPts val="900"/>
              </a:spcBef>
              <a:buClr>
                <a:srgbClr val="4E6D8C"/>
              </a:buClr>
            </a:pPr>
            <a:r>
              <a:rPr lang="en-US" sz="1400" dirty="0" smtClean="0"/>
              <a:t>Traffic Visibility and Time correlation on the source to be consume by the state/tools</a:t>
            </a:r>
          </a:p>
          <a:p>
            <a:pPr marL="842566" lvl="3" indent="-210741">
              <a:spcBef>
                <a:spcPts val="900"/>
              </a:spcBef>
              <a:buClr>
                <a:srgbClr val="4E6D8C"/>
              </a:buClr>
            </a:pPr>
            <a:r>
              <a:rPr lang="en-US" sz="1400" dirty="0" smtClean="0"/>
              <a:t>Filtering / Controlling (</a:t>
            </a:r>
            <a:r>
              <a:rPr lang="en-US" sz="1400" dirty="0" err="1" smtClean="0"/>
              <a:t>QoS</a:t>
            </a:r>
            <a:r>
              <a:rPr lang="en-US" sz="1400" dirty="0" smtClean="0"/>
              <a:t>) </a:t>
            </a:r>
          </a:p>
          <a:p>
            <a:pPr marL="842566" lvl="3" indent="-210741">
              <a:spcBef>
                <a:spcPts val="900"/>
              </a:spcBef>
              <a:buClr>
                <a:srgbClr val="4E6D8C"/>
              </a:buClr>
            </a:pPr>
            <a:r>
              <a:rPr lang="en-US" sz="1400" dirty="0" smtClean="0"/>
              <a:t>Traffic Management (</a:t>
            </a:r>
            <a:r>
              <a:rPr lang="en-US" sz="1400" dirty="0" err="1" smtClean="0"/>
              <a:t>ie</a:t>
            </a:r>
            <a:r>
              <a:rPr lang="en-US" sz="1400" dirty="0" smtClean="0"/>
              <a:t>, redirection, deduplication)</a:t>
            </a:r>
          </a:p>
          <a:p>
            <a:pPr marL="210741" lvl="1" indent="-210741">
              <a:spcBef>
                <a:spcPts val="900"/>
              </a:spcBef>
              <a:buClr>
                <a:srgbClr val="4E6D8C"/>
              </a:buClr>
              <a:buFontTx/>
              <a:buChar char="•"/>
            </a:pPr>
            <a:r>
              <a:rPr lang="en-US" sz="1400" b="1" dirty="0" smtClean="0"/>
              <a:t>Outcome:</a:t>
            </a:r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Multivendor POC (out of the use cases and requirement</a:t>
            </a:r>
            <a:r>
              <a:rPr lang="en-US" dirty="0" smtClean="0"/>
              <a:t>)</a:t>
            </a:r>
            <a:endParaRPr lang="en-US" dirty="0"/>
          </a:p>
          <a:p>
            <a:pPr marL="499666" lvl="2" indent="-210741">
              <a:spcBef>
                <a:spcPts val="900"/>
              </a:spcBef>
              <a:buClr>
                <a:srgbClr val="4E6D8C"/>
              </a:buClr>
            </a:pPr>
            <a:r>
              <a:rPr lang="en-US" dirty="0" smtClean="0"/>
              <a:t>Common Format – API? Expanding </a:t>
            </a:r>
            <a:r>
              <a:rPr lang="en-US" dirty="0" err="1" smtClean="0"/>
              <a:t>Openflow</a:t>
            </a:r>
            <a:r>
              <a:rPr lang="en-US" dirty="0" smtClean="0"/>
              <a:t> (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usecase</a:t>
            </a:r>
            <a:r>
              <a:rPr lang="en-US" dirty="0" smtClean="0"/>
              <a:t>)..(how we control the monitoring traffic) – to be consume by the tools (it will be big data problem) </a:t>
            </a:r>
          </a:p>
        </p:txBody>
      </p:sp>
    </p:spTree>
    <p:extLst>
      <p:ext uri="{BB962C8B-B14F-4D97-AF65-F5344CB8AC3E}">
        <p14:creationId xmlns:p14="http://schemas.microsoft.com/office/powerpoint/2010/main" val="403948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to be time based synchronization</a:t>
            </a:r>
          </a:p>
          <a:p>
            <a:r>
              <a:rPr lang="en-US" dirty="0" smtClean="0"/>
              <a:t>Common Control API (Filtering, steering the traffic, </a:t>
            </a:r>
            <a:r>
              <a:rPr lang="en-US" dirty="0" err="1" smtClean="0"/>
              <a:t>QoS-ing</a:t>
            </a:r>
            <a:r>
              <a:rPr lang="en-US" dirty="0" smtClean="0"/>
              <a:t>, process control (CPU/Memory)) – southbound (Capability of adding </a:t>
            </a:r>
            <a:r>
              <a:rPr lang="en-US" smtClean="0"/>
              <a:t>customized tagging)</a:t>
            </a:r>
            <a:endParaRPr lang="en-US" dirty="0" smtClean="0"/>
          </a:p>
          <a:p>
            <a:r>
              <a:rPr lang="en-US" dirty="0" smtClean="0"/>
              <a:t>Common format to define the application and embed that information through the common control API to each device</a:t>
            </a:r>
          </a:p>
          <a:p>
            <a:r>
              <a:rPr lang="en-US" dirty="0" smtClean="0"/>
              <a:t>Common SPAN/Remote SPAN mechanism (jumping from one platform to others) – east west communication</a:t>
            </a:r>
          </a:p>
          <a:p>
            <a:r>
              <a:rPr lang="en-US" dirty="0" smtClean="0"/>
              <a:t>Common format to be passed to the tools/network state for processing of the data – northbound (common extensible format (like XML based)</a:t>
            </a:r>
          </a:p>
          <a:p>
            <a:r>
              <a:rPr lang="en-US" dirty="0" smtClean="0"/>
              <a:t>Has to be secure communication and security process (common RBAC)</a:t>
            </a:r>
          </a:p>
          <a:p>
            <a:r>
              <a:rPr lang="en-US" dirty="0" smtClean="0"/>
              <a:t>Auditable / logging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38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261</Words>
  <Application>Microsoft Office PowerPoint</Application>
  <PresentationFormat>On-screen Show (16:9)</PresentationFormat>
  <Paragraphs>27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  <vt:variant>
        <vt:lpstr>Custom Shows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Century Gothic</vt:lpstr>
      <vt:lpstr>Trebuchet MS</vt:lpstr>
      <vt:lpstr>Verdana</vt:lpstr>
      <vt:lpstr>lr</vt:lpstr>
      <vt:lpstr>ONUG Open Networking Use Cases</vt:lpstr>
      <vt:lpstr>Today Discussion</vt:lpstr>
      <vt:lpstr>Common Format Requirement</vt:lpstr>
      <vt:lpstr>Health</vt:lpstr>
      <vt:lpstr>K12</vt:lpstr>
      <vt:lpstr>head office</vt:lpstr>
      <vt:lpstr>Regional Offfice</vt:lpstr>
      <vt:lpstr>Branch Office</vt:lpstr>
      <vt:lpstr>Tele-Commuter</vt:lpstr>
      <vt:lpstr>coffee</vt:lpstr>
      <vt:lpstr>Module 1</vt:lpstr>
      <vt:lpstr>Solutions in Action</vt:lpstr>
      <vt:lpstr>Introcuction and Welcome</vt:lpstr>
      <vt:lpstr>Summary and Close</vt:lpstr>
      <vt:lpstr>finANCE</vt:lpstr>
      <vt:lpstr>Government</vt:lpstr>
      <vt:lpstr>Enterprise Summary</vt:lpstr>
      <vt:lpstr>Security</vt:lpstr>
      <vt:lpstr>Collaboration</vt:lpstr>
      <vt:lpstr>Mobility</vt:lpstr>
      <vt:lpstr>Content</vt:lpstr>
      <vt:lpstr>Module 2</vt:lpstr>
      <vt:lpstr>Health Admin</vt:lpstr>
      <vt:lpstr>health Business management</vt:lpstr>
      <vt:lpstr>health Medical</vt:lpstr>
      <vt:lpstr>Health - Patient</vt:lpstr>
      <vt:lpstr>Tular</vt:lpstr>
      <vt:lpstr>Education - Admin</vt:lpstr>
      <vt:lpstr>Education - Faculty</vt:lpstr>
      <vt:lpstr>Education - Student</vt:lpstr>
      <vt:lpstr>Education - Parents</vt:lpstr>
      <vt:lpstr>Education External</vt:lpstr>
      <vt:lpstr>Nevada</vt:lpstr>
      <vt:lpstr>Mountin Bank</vt:lpstr>
      <vt:lpstr>XRN</vt:lpstr>
    </vt:vector>
  </TitlesOfParts>
  <Manager>Dave Zwicker</Manager>
  <Company>Lippis Enterprises,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Partnering with 3Com</dc:subject>
  <dc:creator>Nick Lippis</dc:creator>
  <cp:lastModifiedBy>ak320690</cp:lastModifiedBy>
  <cp:revision>864</cp:revision>
  <cp:lastPrinted>2014-04-17T19:42:44Z</cp:lastPrinted>
  <dcterms:created xsi:type="dcterms:W3CDTF">2008-04-28T19:48:42Z</dcterms:created>
  <dcterms:modified xsi:type="dcterms:W3CDTF">2016-03-08T20:28:48Z</dcterms:modified>
</cp:coreProperties>
</file>