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1447" r:id="rId2"/>
    <p:sldId id="1458" r:id="rId3"/>
    <p:sldId id="1477" r:id="rId4"/>
    <p:sldId id="1476" r:id="rId5"/>
    <p:sldId id="1465" r:id="rId6"/>
    <p:sldId id="1456" r:id="rId7"/>
    <p:sldId id="1435" r:id="rId8"/>
    <p:sldId id="1469" r:id="rId9"/>
    <p:sldId id="1473" r:id="rId10"/>
    <p:sldId id="1474" r:id="rId11"/>
    <p:sldId id="1475" r:id="rId12"/>
    <p:sldId id="1470" r:id="rId13"/>
    <p:sldId id="1471" r:id="rId14"/>
    <p:sldId id="1472" r:id="rId15"/>
  </p:sldIdLst>
  <p:sldSz cx="9144000" cy="5143500" type="screen16x9"/>
  <p:notesSz cx="6645275" cy="9867900"/>
  <p:custShowLst>
    <p:custShow name="Health" id="0">
      <p:sldLst/>
    </p:custShow>
    <p:custShow name="K12" id="1">
      <p:sldLst/>
    </p:custShow>
    <p:custShow name="head office" id="2">
      <p:sldLst/>
    </p:custShow>
    <p:custShow name="Regional Offfice" id="3">
      <p:sldLst/>
    </p:custShow>
    <p:custShow name="Branch Office" id="4">
      <p:sldLst/>
    </p:custShow>
    <p:custShow name="Tele-Commuter" id="5">
      <p:sldLst/>
    </p:custShow>
    <p:custShow name="coffee" id="6">
      <p:sldLst/>
    </p:custShow>
    <p:custShow name="Module 1" id="7">
      <p:sldLst/>
    </p:custShow>
    <p:custShow name="Solutions in Action" id="8">
      <p:sldLst/>
    </p:custShow>
    <p:custShow name="Introcuction and Welcome" id="9">
      <p:sldLst/>
    </p:custShow>
    <p:custShow name="Summary and Close" id="10">
      <p:sldLst/>
    </p:custShow>
    <p:custShow name="finANCE" id="11">
      <p:sldLst/>
    </p:custShow>
    <p:custShow name="Government" id="12">
      <p:sldLst/>
    </p:custShow>
    <p:custShow name="Enterprise Summary" id="13">
      <p:sldLst/>
    </p:custShow>
    <p:custShow name="Security" id="14">
      <p:sldLst/>
    </p:custShow>
    <p:custShow name="Collaboration" id="15">
      <p:sldLst/>
    </p:custShow>
    <p:custShow name="Mobility" id="16">
      <p:sldLst/>
    </p:custShow>
    <p:custShow name="Content" id="17">
      <p:sldLst/>
    </p:custShow>
    <p:custShow name="Module 2" id="18">
      <p:sldLst/>
    </p:custShow>
    <p:custShow name="Health Admin" id="19">
      <p:sldLst/>
    </p:custShow>
    <p:custShow name="health Business management" id="20">
      <p:sldLst/>
    </p:custShow>
    <p:custShow name="health Medical" id="21">
      <p:sldLst/>
    </p:custShow>
    <p:custShow name="Health - Patient" id="22">
      <p:sldLst/>
    </p:custShow>
    <p:custShow name="Tular" id="23">
      <p:sldLst/>
    </p:custShow>
    <p:custShow name="Education - Admin" id="24">
      <p:sldLst/>
    </p:custShow>
    <p:custShow name="Education - Faculty" id="25">
      <p:sldLst/>
    </p:custShow>
    <p:custShow name="Education - Student" id="26">
      <p:sldLst/>
    </p:custShow>
    <p:custShow name="Education - Parents" id="27">
      <p:sldLst/>
    </p:custShow>
    <p:custShow name="Education External" id="28">
      <p:sldLst/>
    </p:custShow>
    <p:custShow name="Nevada" id="29">
      <p:sldLst/>
    </p:custShow>
    <p:custShow name="Mountin Bank" id="30">
      <p:sldLst/>
    </p:custShow>
    <p:custShow name="XRN" id="3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0574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4003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7432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18376A"/>
    <a:srgbClr val="00B0F0"/>
    <a:srgbClr val="848484"/>
    <a:srgbClr val="4E6D8C"/>
    <a:srgbClr val="640000"/>
    <a:srgbClr val="016554"/>
    <a:srgbClr val="E6EEF1"/>
    <a:srgbClr val="BFD4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6219" autoAdjust="0"/>
  </p:normalViewPr>
  <p:slideViewPr>
    <p:cSldViewPr snapToGrid="0">
      <p:cViewPr varScale="1">
        <p:scale>
          <a:sx n="148" d="100"/>
          <a:sy n="148" d="100"/>
        </p:scale>
        <p:origin x="1014" y="114"/>
      </p:cViewPr>
      <p:guideLst>
        <p:guide orient="horz" pos="3141"/>
        <p:guide pos="528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52" y="-60"/>
      </p:cViewPr>
      <p:guideLst>
        <p:guide orient="horz" pos="3120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1281FA51-E424-7B49-AF6B-C708E55CF7B9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05088" y="3048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Avaya Renewal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9379DF73-B508-F341-AE26-43E447F662A5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05088" y="228600"/>
            <a:ext cx="1453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Solutions in Action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  <a:p>
            <a:r>
              <a:rPr lang="en-US" dirty="0"/>
              <a:t>----- Meeting Notes (1/31/13 11:55) -----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Maxime</a:t>
            </a:r>
            <a:r>
              <a:rPr lang="en-US" dirty="0" smtClean="0"/>
              <a:t> 1, 2,</a:t>
            </a:r>
            <a:r>
              <a:rPr lang="en-US" baseline="0" dirty="0" smtClean="0"/>
              <a:t> 3, 6, 7 &amp; 9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1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Maxime</a:t>
            </a:r>
            <a:r>
              <a:rPr lang="en-US" dirty="0" smtClean="0"/>
              <a:t> 1, 2,</a:t>
            </a:r>
            <a:r>
              <a:rPr lang="en-US" baseline="0" dirty="0" smtClean="0"/>
              <a:t> 3, 6, 7 &amp; 9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22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Maxime</a:t>
            </a:r>
            <a:r>
              <a:rPr lang="en-US" dirty="0" smtClean="0"/>
              <a:t> 1, 2,</a:t>
            </a:r>
            <a:r>
              <a:rPr lang="en-US" baseline="0" dirty="0" smtClean="0"/>
              <a:t> 3, 6, 7 &amp; 9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29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2019647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336478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Vector ONUG Logo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1"/>
          <a:stretch/>
        </p:blipFill>
        <p:spPr>
          <a:xfrm>
            <a:off x="2239155" y="260481"/>
            <a:ext cx="4815320" cy="19411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41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5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05522" cy="5143500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rgbClr val="E6EEF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239" y="857250"/>
            <a:ext cx="7679210" cy="3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65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0239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Vector ONUG Logo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4364637"/>
            <a:ext cx="905143" cy="699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-188638" y="-180878"/>
            <a:ext cx="1176147" cy="1493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4E6D8C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9pPr>
    </p:titleStyle>
    <p:bodyStyle>
      <a:lvl1pPr marL="210741" indent="-210741" algn="l" rtl="0" fontAlgn="base">
        <a:lnSpc>
          <a:spcPct val="95000"/>
        </a:lnSpc>
        <a:spcBef>
          <a:spcPts val="900"/>
        </a:spcBef>
        <a:spcAft>
          <a:spcPct val="0"/>
        </a:spcAft>
        <a:buClr>
          <a:srgbClr val="4E6D8C"/>
        </a:buClr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marL="568325" indent="-225425" algn="l" rtl="0" fontAlgn="base">
        <a:lnSpc>
          <a:spcPct val="95000"/>
        </a:lnSpc>
        <a:spcBef>
          <a:spcPts val="300"/>
        </a:spcBef>
        <a:spcAft>
          <a:spcPct val="0"/>
        </a:spcAft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2pPr>
      <a:lvl3pPr marL="8572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3pPr>
      <a:lvl4pPr marL="12001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4pPr>
      <a:lvl5pPr marL="1543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134" y="553391"/>
            <a:ext cx="7373732" cy="1102519"/>
          </a:xfrm>
        </p:spPr>
        <p:txBody>
          <a:bodyPr/>
          <a:lstStyle/>
          <a:p>
            <a:r>
              <a:rPr lang="en-US" sz="3600" dirty="0" smtClean="0"/>
              <a:t>ONUG Open Networking Use Cases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46991" y="2427551"/>
            <a:ext cx="6314747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ONUG Working Group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Traffic Monitoring/Visibility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POC Discussion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Conference call on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December 14, 2015, 2:30pm Central</a:t>
            </a:r>
            <a:endParaRPr lang="en-US" sz="1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endParaRPr lang="en-US" sz="3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647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07" y="890957"/>
            <a:ext cx="7476237" cy="39658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38453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E6D8C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kern="0" dirty="0" smtClean="0"/>
              <a:t>Recap on the Prioritization of the Requirement	</a:t>
            </a:r>
            <a:endParaRPr lang="en-US" kern="0" dirty="0"/>
          </a:p>
        </p:txBody>
      </p:sp>
      <p:sp>
        <p:nvSpPr>
          <p:cNvPr id="8" name="Rectangle 7"/>
          <p:cNvSpPr/>
          <p:nvPr/>
        </p:nvSpPr>
        <p:spPr>
          <a:xfrm>
            <a:off x="1072223" y="4185267"/>
            <a:ext cx="3483552" cy="5078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Multilayer visibility between underlay and overlay protocol use for management/Service-Level Agreement (SLA), monitoring/</a:t>
            </a:r>
            <a:r>
              <a:rPr lang="en-US" sz="900" dirty="0" err="1">
                <a:solidFill>
                  <a:srgbClr val="000000"/>
                </a:solidFill>
              </a:rPr>
              <a:t>alerting,troubleshooting</a:t>
            </a:r>
            <a:r>
              <a:rPr lang="en-US" sz="900" dirty="0">
                <a:solidFill>
                  <a:srgbClr val="000000"/>
                </a:solidFill>
              </a:rPr>
              <a:t> and reporting capabilities.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2223" y="1309208"/>
            <a:ext cx="3449781" cy="9694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/>
              </a:rPr>
              <a:t>Granular filtering based on 5-tuple and/or even more, including application signatures, and Quality of Service (</a:t>
            </a:r>
            <a:r>
              <a:rPr lang="en-US" sz="900" dirty="0" err="1" smtClean="0">
                <a:solidFill>
                  <a:prstClr val="black"/>
                </a:solidFill>
                <a:latin typeface="Arial"/>
              </a:rPr>
              <a:t>QoS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) 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marking capability.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/>
              </a:rPr>
              <a:t>Capability to work with both underlay and overlay protocols, providing independent filtering on either, and/or correlate both traffic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224" y="3502568"/>
            <a:ext cx="348355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Capability of Packet De-duplication/Packet Slicing/Data Masking and Application Recognition, including Packet Organization.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The ability to be Security and Compliance-aware.</a:t>
            </a:r>
          </a:p>
        </p:txBody>
      </p:sp>
    </p:spTree>
    <p:extLst>
      <p:ext uri="{BB962C8B-B14F-4D97-AF65-F5344CB8AC3E}">
        <p14:creationId xmlns:p14="http://schemas.microsoft.com/office/powerpoint/2010/main" val="4284528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38453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E6D8C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kern="0" dirty="0" smtClean="0"/>
              <a:t>Validation Test Setup		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20" y="793118"/>
            <a:ext cx="6556443" cy="39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0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Inter-relationships of ONUG Management Working Groups </a:t>
            </a:r>
            <a:endParaRPr lang="en-US" dirty="0"/>
          </a:p>
        </p:txBody>
      </p:sp>
      <p:pic>
        <p:nvPicPr>
          <p:cNvPr id="6" name="Picture 5" descr="CommonManagmentTools-Working-Group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2" y="2738278"/>
            <a:ext cx="2728670" cy="2135184"/>
          </a:xfrm>
          <a:prstGeom prst="rect">
            <a:avLst/>
          </a:prstGeom>
        </p:spPr>
      </p:pic>
      <p:pic>
        <p:nvPicPr>
          <p:cNvPr id="7" name="Picture 6" descr="NetworkStateCollection-Working-Group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43" y="941484"/>
            <a:ext cx="2719323" cy="2127871"/>
          </a:xfrm>
          <a:prstGeom prst="rect">
            <a:avLst/>
          </a:prstGeom>
        </p:spPr>
      </p:pic>
      <p:pic>
        <p:nvPicPr>
          <p:cNvPr id="8" name="Picture 7" descr="TrafficMonitoring-Working-Group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43" y="934187"/>
            <a:ext cx="2713939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ONUG Service Lifecycle Management Automation Framework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 bwMode="auto">
          <a:xfrm>
            <a:off x="4942733" y="813816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H="1">
            <a:off x="2331066" y="813816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 flipV="1">
            <a:off x="4942733" y="2827688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 flipV="1">
            <a:off x="2331066" y="2827688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51432">
            <a:off x="2689665" y="1637654"/>
            <a:ext cx="2242224" cy="608497"/>
          </a:xfrm>
          <a:custGeom>
            <a:avLst/>
            <a:gdLst>
              <a:gd name="connsiteX0" fmla="*/ 0 w 2036285"/>
              <a:gd name="connsiteY0" fmla="*/ 0 h 501626"/>
              <a:gd name="connsiteX1" fmla="*/ 2036285 w 2036285"/>
              <a:gd name="connsiteY1" fmla="*/ 0 h 501626"/>
              <a:gd name="connsiteX2" fmla="*/ 2036285 w 2036285"/>
              <a:gd name="connsiteY2" fmla="*/ 501626 h 501626"/>
              <a:gd name="connsiteX3" fmla="*/ 0 w 2036285"/>
              <a:gd name="connsiteY3" fmla="*/ 501626 h 501626"/>
              <a:gd name="connsiteX4" fmla="*/ 0 w 2036285"/>
              <a:gd name="connsiteY4" fmla="*/ 0 h 501626"/>
              <a:gd name="connsiteX0" fmla="*/ 0 w 2079972"/>
              <a:gd name="connsiteY0" fmla="*/ 0 h 501626"/>
              <a:gd name="connsiteX1" fmla="*/ 2079972 w 2079972"/>
              <a:gd name="connsiteY1" fmla="*/ 56952 h 501626"/>
              <a:gd name="connsiteX2" fmla="*/ 2036285 w 2079972"/>
              <a:gd name="connsiteY2" fmla="*/ 501626 h 501626"/>
              <a:gd name="connsiteX3" fmla="*/ 0 w 2079972"/>
              <a:gd name="connsiteY3" fmla="*/ 501626 h 501626"/>
              <a:gd name="connsiteX4" fmla="*/ 0 w 2079972"/>
              <a:gd name="connsiteY4" fmla="*/ 0 h 501626"/>
              <a:gd name="connsiteX0" fmla="*/ 0 w 2242224"/>
              <a:gd name="connsiteY0" fmla="*/ 0 h 499997"/>
              <a:gd name="connsiteX1" fmla="*/ 2242224 w 2242224"/>
              <a:gd name="connsiteY1" fmla="*/ 55323 h 499997"/>
              <a:gd name="connsiteX2" fmla="*/ 2198537 w 2242224"/>
              <a:gd name="connsiteY2" fmla="*/ 499997 h 499997"/>
              <a:gd name="connsiteX3" fmla="*/ 162252 w 2242224"/>
              <a:gd name="connsiteY3" fmla="*/ 499997 h 499997"/>
              <a:gd name="connsiteX4" fmla="*/ 0 w 2242224"/>
              <a:gd name="connsiteY4" fmla="*/ 0 h 499997"/>
              <a:gd name="connsiteX0" fmla="*/ 0 w 2242224"/>
              <a:gd name="connsiteY0" fmla="*/ 0 h 499998"/>
              <a:gd name="connsiteX1" fmla="*/ 2242224 w 2242224"/>
              <a:gd name="connsiteY1" fmla="*/ 55323 h 499998"/>
              <a:gd name="connsiteX2" fmla="*/ 2198537 w 2242224"/>
              <a:gd name="connsiteY2" fmla="*/ 499997 h 499998"/>
              <a:gd name="connsiteX3" fmla="*/ 1169075 w 2242224"/>
              <a:gd name="connsiteY3" fmla="*/ 351988 h 499998"/>
              <a:gd name="connsiteX4" fmla="*/ 162252 w 2242224"/>
              <a:gd name="connsiteY4" fmla="*/ 499997 h 499998"/>
              <a:gd name="connsiteX5" fmla="*/ 0 w 2242224"/>
              <a:gd name="connsiteY5" fmla="*/ 0 h 499998"/>
              <a:gd name="connsiteX0" fmla="*/ 0 w 2242224"/>
              <a:gd name="connsiteY0" fmla="*/ 0 h 499998"/>
              <a:gd name="connsiteX1" fmla="*/ 2242224 w 2242224"/>
              <a:gd name="connsiteY1" fmla="*/ 55323 h 499998"/>
              <a:gd name="connsiteX2" fmla="*/ 2198537 w 2242224"/>
              <a:gd name="connsiteY2" fmla="*/ 499997 h 499998"/>
              <a:gd name="connsiteX3" fmla="*/ 1169075 w 2242224"/>
              <a:gd name="connsiteY3" fmla="*/ 351988 h 499998"/>
              <a:gd name="connsiteX4" fmla="*/ 162252 w 2242224"/>
              <a:gd name="connsiteY4" fmla="*/ 499997 h 499998"/>
              <a:gd name="connsiteX5" fmla="*/ 0 w 2242224"/>
              <a:gd name="connsiteY5" fmla="*/ 0 h 499998"/>
              <a:gd name="connsiteX0" fmla="*/ 0 w 2242224"/>
              <a:gd name="connsiteY0" fmla="*/ 0 h 499998"/>
              <a:gd name="connsiteX1" fmla="*/ 2242224 w 2242224"/>
              <a:gd name="connsiteY1" fmla="*/ 55323 h 499998"/>
              <a:gd name="connsiteX2" fmla="*/ 2198537 w 2242224"/>
              <a:gd name="connsiteY2" fmla="*/ 499997 h 499998"/>
              <a:gd name="connsiteX3" fmla="*/ 1169075 w 2242224"/>
              <a:gd name="connsiteY3" fmla="*/ 351988 h 499998"/>
              <a:gd name="connsiteX4" fmla="*/ 162252 w 2242224"/>
              <a:gd name="connsiteY4" fmla="*/ 499997 h 499998"/>
              <a:gd name="connsiteX5" fmla="*/ 0 w 2242224"/>
              <a:gd name="connsiteY5" fmla="*/ 0 h 499998"/>
              <a:gd name="connsiteX0" fmla="*/ 0 w 2242224"/>
              <a:gd name="connsiteY0" fmla="*/ 0 h 499997"/>
              <a:gd name="connsiteX1" fmla="*/ 2242224 w 2242224"/>
              <a:gd name="connsiteY1" fmla="*/ 55323 h 499997"/>
              <a:gd name="connsiteX2" fmla="*/ 2198537 w 2242224"/>
              <a:gd name="connsiteY2" fmla="*/ 499997 h 499997"/>
              <a:gd name="connsiteX3" fmla="*/ 1177682 w 2242224"/>
              <a:gd name="connsiteY3" fmla="*/ 222553 h 499997"/>
              <a:gd name="connsiteX4" fmla="*/ 162252 w 2242224"/>
              <a:gd name="connsiteY4" fmla="*/ 499997 h 499997"/>
              <a:gd name="connsiteX5" fmla="*/ 0 w 2242224"/>
              <a:gd name="connsiteY5" fmla="*/ 0 h 4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224" h="499997">
                <a:moveTo>
                  <a:pt x="0" y="0"/>
                </a:moveTo>
                <a:lnTo>
                  <a:pt x="2242224" y="55323"/>
                </a:lnTo>
                <a:lnTo>
                  <a:pt x="2198537" y="499997"/>
                </a:lnTo>
                <a:cubicBezTo>
                  <a:pt x="1881521" y="500604"/>
                  <a:pt x="1649822" y="206697"/>
                  <a:pt x="1177682" y="222553"/>
                </a:cubicBezTo>
                <a:cubicBezTo>
                  <a:pt x="856892" y="180847"/>
                  <a:pt x="497860" y="450661"/>
                  <a:pt x="162252" y="499997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Network State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rot="2064361">
            <a:off x="2724421" y="3191408"/>
            <a:ext cx="2172711" cy="90669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SDN Federation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9275349">
            <a:off x="5005939" y="3149104"/>
            <a:ext cx="2162070" cy="96219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Net Monitoring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1774798">
            <a:off x="4682738" y="1754650"/>
            <a:ext cx="2477645" cy="9706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Tools Auto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&amp;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61" y="2140726"/>
            <a:ext cx="2436229" cy="12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32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 Service Lifecycle</a:t>
            </a:r>
            <a:endParaRPr lang="en-US" sz="2400" dirty="0"/>
          </a:p>
        </p:txBody>
      </p:sp>
      <p:pic>
        <p:nvPicPr>
          <p:cNvPr id="4" name="Content Placeholder 3" descr="ONUG Service Lifecyc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14" r="-19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80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444321"/>
          </a:xfrm>
        </p:spPr>
        <p:txBody>
          <a:bodyPr/>
          <a:lstStyle/>
          <a:p>
            <a:r>
              <a:rPr lang="en-US" dirty="0" smtClean="0"/>
              <a:t>Today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87" y="772732"/>
            <a:ext cx="7679210" cy="4591318"/>
          </a:xfrm>
        </p:spPr>
        <p:txBody>
          <a:bodyPr/>
          <a:lstStyle/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200" b="1" dirty="0" smtClean="0"/>
              <a:t>Where we are now / What is the goal again: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Still see the </a:t>
            </a:r>
            <a:r>
              <a:rPr lang="en-US" sz="1000" dirty="0" smtClean="0"/>
              <a:t>gap</a:t>
            </a:r>
            <a:r>
              <a:rPr lang="en-US" sz="1000" dirty="0" smtClean="0"/>
              <a:t> on the industry – managing the SDN (and what differ than the hardware </a:t>
            </a:r>
            <a:r>
              <a:rPr lang="en-US" sz="1000" dirty="0" err="1" smtClean="0"/>
              <a:t>underlaying</a:t>
            </a:r>
            <a:r>
              <a:rPr lang="en-US" sz="1000" dirty="0" smtClean="0"/>
              <a:t> technology (like SPAN / RSPAN / ERSPAN)  -- </a:t>
            </a:r>
            <a:r>
              <a:rPr lang="en-US" sz="1000" b="1" dirty="0" smtClean="0"/>
              <a:t>Question: </a:t>
            </a:r>
            <a:r>
              <a:rPr lang="en-US" sz="1000" dirty="0" smtClean="0"/>
              <a:t>Are this slowing everybody on adopting software based networking (SDN)? (like to be a statement.. Or is there other reason?) </a:t>
            </a:r>
            <a:endParaRPr lang="en-US" sz="1000" dirty="0" smtClean="0"/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200" b="1" dirty="0" smtClean="0"/>
              <a:t>Refresh Memory </a:t>
            </a:r>
            <a:r>
              <a:rPr lang="en-US" sz="1200" b="1" dirty="0" smtClean="0"/>
              <a:t>(keep in mind: multivendor – interoperability)</a:t>
            </a:r>
            <a:endParaRPr lang="en-US" sz="1200" b="1" dirty="0" smtClean="0"/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Top 3 priority requirements: </a:t>
            </a:r>
          </a:p>
          <a:p>
            <a:pPr marL="842566" lvl="3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Traffic Visibility and Time correlation on the source to be consume by the state/tools</a:t>
            </a:r>
          </a:p>
          <a:p>
            <a:pPr marL="842566" lvl="3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Filtering / Controlling (</a:t>
            </a:r>
            <a:r>
              <a:rPr lang="en-US" sz="1000" dirty="0" err="1" smtClean="0"/>
              <a:t>QoS</a:t>
            </a:r>
            <a:r>
              <a:rPr lang="en-US" sz="1000" dirty="0" smtClean="0"/>
              <a:t>) </a:t>
            </a:r>
          </a:p>
          <a:p>
            <a:pPr marL="842566" lvl="3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Traffic Management (</a:t>
            </a:r>
            <a:r>
              <a:rPr lang="en-US" sz="1000" dirty="0" err="1" smtClean="0"/>
              <a:t>ie</a:t>
            </a:r>
            <a:r>
              <a:rPr lang="en-US" sz="1000" dirty="0" smtClean="0"/>
              <a:t>, redirection, deduplication)</a:t>
            </a:r>
            <a:endParaRPr lang="en-US" sz="1000" dirty="0" smtClean="0"/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200" b="1" dirty="0" smtClean="0"/>
              <a:t>Outcome: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Multivendor POC (out of the use cases and requirement) (is that satisfy business requirement?) - Video for the vendor (platform for the vendor to do the showcase) 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err="1" smtClean="0"/>
              <a:t>Hackaton</a:t>
            </a:r>
            <a:endParaRPr lang="en-US" sz="1000" dirty="0"/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Common Format – API? Expanding </a:t>
            </a:r>
            <a:r>
              <a:rPr lang="en-US" sz="1000" dirty="0" err="1" smtClean="0"/>
              <a:t>Openflow</a:t>
            </a:r>
            <a:r>
              <a:rPr lang="en-US" sz="1000" dirty="0" smtClean="0"/>
              <a:t> (</a:t>
            </a:r>
            <a:r>
              <a:rPr lang="en-US" sz="1000" dirty="0" err="1" smtClean="0"/>
              <a:t>Openflow</a:t>
            </a:r>
            <a:r>
              <a:rPr lang="en-US" sz="1000" dirty="0" smtClean="0"/>
              <a:t> </a:t>
            </a:r>
            <a:r>
              <a:rPr lang="en-US" sz="1000" dirty="0" err="1" smtClean="0"/>
              <a:t>usecase</a:t>
            </a:r>
            <a:r>
              <a:rPr lang="en-US" sz="1000" dirty="0" smtClean="0"/>
              <a:t>)..(how we control the monitoring traffic) – to be consume by the tools (it will be big data problem)  -- </a:t>
            </a:r>
            <a:r>
              <a:rPr lang="en-US" sz="1000" dirty="0" smtClean="0">
                <a:solidFill>
                  <a:srgbClr val="FF0000"/>
                </a:solidFill>
              </a:rPr>
              <a:t>What is the requirement for the common format? </a:t>
            </a:r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200" b="1" dirty="0" smtClean="0"/>
              <a:t>Others:</a:t>
            </a:r>
            <a:endParaRPr lang="en-US" sz="1200" b="1" dirty="0" smtClean="0"/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fitting “common format” into the </a:t>
            </a:r>
            <a:r>
              <a:rPr lang="en-US" sz="1000" dirty="0" smtClean="0"/>
              <a:t> “Software Managed Infrastructure” </a:t>
            </a:r>
            <a:r>
              <a:rPr lang="en-US" sz="1000" dirty="0"/>
              <a:t>Stack . Fit into Infrastructure as Code (</a:t>
            </a:r>
            <a:r>
              <a:rPr lang="en-US" sz="1000" dirty="0" err="1"/>
              <a:t>IaaC</a:t>
            </a:r>
            <a:r>
              <a:rPr lang="en-US" sz="1000" dirty="0"/>
              <a:t>)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sz="1000" dirty="0" smtClean="0"/>
              <a:t>Use Cases input</a:t>
            </a:r>
            <a:endParaRPr lang="en-US" sz="1000" dirty="0"/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endParaRPr lang="en-US" dirty="0"/>
          </a:p>
          <a:p>
            <a:pPr marL="0" lvl="1" indent="0">
              <a:spcBef>
                <a:spcPts val="900"/>
              </a:spcBef>
              <a:buClr>
                <a:srgbClr val="4E6D8C"/>
              </a:buClr>
              <a:buNone/>
            </a:pPr>
            <a:endParaRPr lang="en-US" dirty="0" smtClean="0"/>
          </a:p>
          <a:p>
            <a:pPr marL="285750" lvl="1" indent="-285750">
              <a:spcBef>
                <a:spcPts val="900"/>
              </a:spcBef>
              <a:buClr>
                <a:srgbClr val="4E6D8C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48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to be time based synchronization</a:t>
            </a:r>
          </a:p>
          <a:p>
            <a:r>
              <a:rPr lang="en-US" dirty="0" smtClean="0"/>
              <a:t>Common Control API (Filtering, steering the traffic, </a:t>
            </a:r>
            <a:r>
              <a:rPr lang="en-US" dirty="0" err="1" smtClean="0"/>
              <a:t>QoS-ing</a:t>
            </a:r>
            <a:r>
              <a:rPr lang="en-US" dirty="0" smtClean="0"/>
              <a:t>, process control (CPU/Memory)) - southbound</a:t>
            </a:r>
          </a:p>
          <a:p>
            <a:r>
              <a:rPr lang="en-US" dirty="0" smtClean="0"/>
              <a:t>Common format to define the application and embed that information through the common control API to each device</a:t>
            </a:r>
          </a:p>
          <a:p>
            <a:r>
              <a:rPr lang="en-US" dirty="0" smtClean="0"/>
              <a:t>Common SPAN/Remote SPAN mechanism (jumping from one platform to others) – east west communication</a:t>
            </a:r>
          </a:p>
          <a:p>
            <a:r>
              <a:rPr lang="en-US" dirty="0" smtClean="0"/>
              <a:t>Common format to be passed to the tools/network state for processing of the data -- northbound</a:t>
            </a:r>
          </a:p>
          <a:p>
            <a:r>
              <a:rPr lang="en-US" dirty="0" smtClean="0"/>
              <a:t>Has to be secure communication</a:t>
            </a:r>
          </a:p>
          <a:p>
            <a:r>
              <a:rPr lang="en-US" dirty="0" smtClean="0"/>
              <a:t>Auditable / logging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38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543" y="2298879"/>
            <a:ext cx="7679209" cy="710293"/>
          </a:xfrm>
        </p:spPr>
        <p:txBody>
          <a:bodyPr/>
          <a:lstStyle/>
          <a:p>
            <a:r>
              <a:rPr lang="en-US" dirty="0" smtClean="0"/>
              <a:t>Appendix – Previous Meeting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900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Today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860" y="10024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Todd Simmer, Enso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Travis Griffin, FedEx  Tentative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Bob </a:t>
            </a:r>
            <a:r>
              <a:rPr lang="en-US" sz="12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Natale</a:t>
            </a: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MITRE   Tentative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Steve </a:t>
            </a:r>
            <a:r>
              <a:rPr lang="en-US" sz="12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Lafrentz</a:t>
            </a: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Principal Financial Group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Sean Wang, University of British Columbia      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Fred Lima, Visa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Jem</a:t>
            </a: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Pagan, JNK Securities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Brian Ong, Navy Federal Credit Union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710293"/>
          </a:xfrm>
        </p:spPr>
        <p:txBody>
          <a:bodyPr/>
          <a:lstStyle/>
          <a:p>
            <a:r>
              <a:rPr lang="en-US" smtClean="0"/>
              <a:t>Timeline</a:t>
            </a:r>
            <a:endParaRPr lang="en-US" dirty="0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233"/>
              </p:ext>
            </p:extLst>
          </p:nvPr>
        </p:nvGraphicFramePr>
        <p:xfrm>
          <a:off x="1225440" y="830542"/>
          <a:ext cx="7327900" cy="248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0"/>
                <a:gridCol w="2667000"/>
              </a:tblGrid>
              <a:tr h="344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Event</a:t>
                      </a:r>
                      <a:r>
                        <a:rPr lang="en-US" sz="1000" b="1" u="none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 / Milestone</a:t>
                      </a:r>
                      <a:endParaRPr lang="en-US" sz="1200" u="none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Date</a:t>
                      </a:r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solidFill>
                            <a:srgbClr val="00B050"/>
                          </a:solidFill>
                        </a:rPr>
                        <a:t>Kickoff Conference Call</a:t>
                      </a:r>
                    </a:p>
                  </a:txBody>
                  <a:tcPr marR="2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December</a:t>
                      </a:r>
                      <a:r>
                        <a:rPr lang="en-US" sz="1100" baseline="0" dirty="0" smtClean="0"/>
                        <a:t> 14</a:t>
                      </a:r>
                      <a:r>
                        <a:rPr lang="en-US" sz="1100" dirty="0" smtClean="0"/>
                        <a:t>,</a:t>
                      </a:r>
                      <a:r>
                        <a:rPr lang="en-US" sz="1100" baseline="0" dirty="0" smtClean="0"/>
                        <a:t> 2015 2:30pm CT</a:t>
                      </a:r>
                      <a:endParaRPr lang="en-US" sz="1100" dirty="0"/>
                    </a:p>
                  </a:txBody>
                  <a:tcPr marR="2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48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Conference Call (Enterprise)</a:t>
                      </a:r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January</a:t>
                      </a:r>
                      <a:r>
                        <a:rPr lang="en-US" sz="1100" baseline="0" dirty="0" smtClean="0"/>
                        <a:t> ?</a:t>
                      </a:r>
                      <a:r>
                        <a:rPr lang="en-US" sz="1100" dirty="0" smtClean="0"/>
                        <a:t>, 2015 2:30pm</a:t>
                      </a:r>
                      <a:r>
                        <a:rPr lang="en-US" sz="1100" baseline="0" dirty="0" smtClean="0"/>
                        <a:t> CT</a:t>
                      </a:r>
                      <a:endParaRPr lang="en-US" sz="1100" dirty="0"/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Conference Call (Enterprise)</a:t>
                      </a:r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Februar</a:t>
                      </a:r>
                      <a:r>
                        <a:rPr lang="en-US" sz="1100" baseline="0" dirty="0" smtClean="0"/>
                        <a:t>y 8, 2015 2:30pm CT</a:t>
                      </a:r>
                      <a:endParaRPr lang="en-US" sz="1100" dirty="0"/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R="28575" marT="0" marB="0" anchor="ctr"/>
                </a:tc>
              </a:tr>
              <a:tr h="419679">
                <a:tc>
                  <a:txBody>
                    <a:bodyPr/>
                    <a:lstStyle/>
                    <a:p>
                      <a:pPr marL="112713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endParaRPr lang="en-US" sz="1100" dirty="0" smtClean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ONUG Spring</a:t>
                      </a:r>
                      <a:r>
                        <a:rPr lang="en-US" sz="1100" b="1" baseline="0" dirty="0" smtClean="0"/>
                        <a:t> 2016, West Coast</a:t>
                      </a:r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May</a:t>
                      </a:r>
                      <a:r>
                        <a:rPr lang="en-US" sz="1100" b="1" baseline="0" dirty="0" smtClean="0"/>
                        <a:t> 2017</a:t>
                      </a:r>
                      <a:endParaRPr lang="en-US" sz="1100" dirty="0"/>
                    </a:p>
                  </a:txBody>
                  <a:tcPr marR="2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5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156"/>
          <p:cNvCxnSpPr/>
          <p:nvPr/>
        </p:nvCxnSpPr>
        <p:spPr>
          <a:xfrm flipV="1">
            <a:off x="8720136" y="3243227"/>
            <a:ext cx="0" cy="71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>
          <a:xfrm flipV="1">
            <a:off x="6818449" y="3875694"/>
            <a:ext cx="0" cy="2852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Freeform 6"/>
          <p:cNvSpPr>
            <a:spLocks/>
          </p:cNvSpPr>
          <p:nvPr/>
        </p:nvSpPr>
        <p:spPr bwMode="auto">
          <a:xfrm>
            <a:off x="5718810" y="4116393"/>
            <a:ext cx="2386167" cy="609601"/>
          </a:xfrm>
          <a:custGeom>
            <a:avLst/>
            <a:gdLst>
              <a:gd name="T0" fmla="*/ 2681 w 4010"/>
              <a:gd name="T1" fmla="*/ 285 h 2323"/>
              <a:gd name="T2" fmla="*/ 2685 w 4010"/>
              <a:gd name="T3" fmla="*/ 297 h 2323"/>
              <a:gd name="T4" fmla="*/ 2694 w 4010"/>
              <a:gd name="T5" fmla="*/ 294 h 2323"/>
              <a:gd name="T6" fmla="*/ 2699 w 4010"/>
              <a:gd name="T7" fmla="*/ 285 h 2323"/>
              <a:gd name="T8" fmla="*/ 2727 w 4010"/>
              <a:gd name="T9" fmla="*/ 257 h 2323"/>
              <a:gd name="T10" fmla="*/ 3057 w 4010"/>
              <a:gd name="T11" fmla="*/ 163 h 2323"/>
              <a:gd name="T12" fmla="*/ 3491 w 4010"/>
              <a:gd name="T13" fmla="*/ 271 h 2323"/>
              <a:gd name="T14" fmla="*/ 3669 w 4010"/>
              <a:gd name="T15" fmla="*/ 485 h 2323"/>
              <a:gd name="T16" fmla="*/ 3645 w 4010"/>
              <a:gd name="T17" fmla="*/ 691 h 2323"/>
              <a:gd name="T18" fmla="*/ 3641 w 4010"/>
              <a:gd name="T19" fmla="*/ 705 h 2323"/>
              <a:gd name="T20" fmla="*/ 3853 w 4010"/>
              <a:gd name="T21" fmla="*/ 767 h 2323"/>
              <a:gd name="T22" fmla="*/ 4001 w 4010"/>
              <a:gd name="T23" fmla="*/ 1031 h 2323"/>
              <a:gd name="T24" fmla="*/ 3947 w 4010"/>
              <a:gd name="T25" fmla="*/ 1375 h 2323"/>
              <a:gd name="T26" fmla="*/ 3699 w 4010"/>
              <a:gd name="T27" fmla="*/ 1555 h 2323"/>
              <a:gd name="T28" fmla="*/ 3565 w 4010"/>
              <a:gd name="T29" fmla="*/ 1579 h 2323"/>
              <a:gd name="T30" fmla="*/ 3563 w 4010"/>
              <a:gd name="T31" fmla="*/ 1585 h 2323"/>
              <a:gd name="T32" fmla="*/ 3575 w 4010"/>
              <a:gd name="T33" fmla="*/ 1621 h 2323"/>
              <a:gd name="T34" fmla="*/ 3537 w 4010"/>
              <a:gd name="T35" fmla="*/ 1831 h 2323"/>
              <a:gd name="T36" fmla="*/ 3193 w 4010"/>
              <a:gd name="T37" fmla="*/ 2043 h 2323"/>
              <a:gd name="T38" fmla="*/ 2844 w 4010"/>
              <a:gd name="T39" fmla="*/ 2034 h 2323"/>
              <a:gd name="T40" fmla="*/ 2805 w 4010"/>
              <a:gd name="T41" fmla="*/ 2015 h 2323"/>
              <a:gd name="T42" fmla="*/ 2792 w 4010"/>
              <a:gd name="T43" fmla="*/ 2025 h 2323"/>
              <a:gd name="T44" fmla="*/ 2688 w 4010"/>
              <a:gd name="T45" fmla="*/ 2173 h 2323"/>
              <a:gd name="T46" fmla="*/ 2337 w 4010"/>
              <a:gd name="T47" fmla="*/ 2311 h 2323"/>
              <a:gd name="T48" fmla="*/ 2313 w 4010"/>
              <a:gd name="T49" fmla="*/ 2317 h 2323"/>
              <a:gd name="T50" fmla="*/ 2271 w 4010"/>
              <a:gd name="T51" fmla="*/ 2321 h 2323"/>
              <a:gd name="T52" fmla="*/ 1839 w 4010"/>
              <a:gd name="T53" fmla="*/ 2271 h 2323"/>
              <a:gd name="T54" fmla="*/ 1651 w 4010"/>
              <a:gd name="T55" fmla="*/ 2109 h 2323"/>
              <a:gd name="T56" fmla="*/ 1646 w 4010"/>
              <a:gd name="T57" fmla="*/ 2097 h 2323"/>
              <a:gd name="T58" fmla="*/ 1637 w 4010"/>
              <a:gd name="T59" fmla="*/ 2093 h 2323"/>
              <a:gd name="T60" fmla="*/ 1633 w 4010"/>
              <a:gd name="T61" fmla="*/ 2105 h 2323"/>
              <a:gd name="T62" fmla="*/ 1528 w 4010"/>
              <a:gd name="T63" fmla="*/ 2186 h 2323"/>
              <a:gd name="T64" fmla="*/ 1133 w 4010"/>
              <a:gd name="T65" fmla="*/ 2193 h 2323"/>
              <a:gd name="T66" fmla="*/ 785 w 4010"/>
              <a:gd name="T67" fmla="*/ 2031 h 2323"/>
              <a:gd name="T68" fmla="*/ 715 w 4010"/>
              <a:gd name="T69" fmla="*/ 1817 h 2323"/>
              <a:gd name="T70" fmla="*/ 713 w 4010"/>
              <a:gd name="T71" fmla="*/ 1802 h 2323"/>
              <a:gd name="T72" fmla="*/ 697 w 4010"/>
              <a:gd name="T73" fmla="*/ 1807 h 2323"/>
              <a:gd name="T74" fmla="*/ 609 w 4010"/>
              <a:gd name="T75" fmla="*/ 1821 h 2323"/>
              <a:gd name="T76" fmla="*/ 315 w 4010"/>
              <a:gd name="T77" fmla="*/ 1735 h 2323"/>
              <a:gd name="T78" fmla="*/ 87 w 4010"/>
              <a:gd name="T79" fmla="*/ 1485 h 2323"/>
              <a:gd name="T80" fmla="*/ 87 w 4010"/>
              <a:gd name="T81" fmla="*/ 1273 h 2323"/>
              <a:gd name="T82" fmla="*/ 156 w 4010"/>
              <a:gd name="T83" fmla="*/ 1173 h 2323"/>
              <a:gd name="T84" fmla="*/ 159 w 4010"/>
              <a:gd name="T85" fmla="*/ 1169 h 2323"/>
              <a:gd name="T86" fmla="*/ 157 w 4010"/>
              <a:gd name="T87" fmla="*/ 1161 h 2323"/>
              <a:gd name="T88" fmla="*/ 124 w 4010"/>
              <a:gd name="T89" fmla="*/ 1141 h 2323"/>
              <a:gd name="T90" fmla="*/ 1 w 4010"/>
              <a:gd name="T91" fmla="*/ 925 h 2323"/>
              <a:gd name="T92" fmla="*/ 95 w 4010"/>
              <a:gd name="T93" fmla="*/ 661 h 2323"/>
              <a:gd name="T94" fmla="*/ 353 w 4010"/>
              <a:gd name="T95" fmla="*/ 481 h 2323"/>
              <a:gd name="T96" fmla="*/ 569 w 4010"/>
              <a:gd name="T97" fmla="*/ 349 h 2323"/>
              <a:gd name="T98" fmla="*/ 776 w 4010"/>
              <a:gd name="T99" fmla="*/ 149 h 2323"/>
              <a:gd name="T100" fmla="*/ 962 w 4010"/>
              <a:gd name="T101" fmla="*/ 77 h 2323"/>
              <a:gd name="T102" fmla="*/ 1015 w 4010"/>
              <a:gd name="T103" fmla="*/ 66 h 2323"/>
              <a:gd name="T104" fmla="*/ 1421 w 4010"/>
              <a:gd name="T105" fmla="*/ 121 h 2323"/>
              <a:gd name="T106" fmla="*/ 1569 w 4010"/>
              <a:gd name="T107" fmla="*/ 197 h 2323"/>
              <a:gd name="T108" fmla="*/ 1721 w 4010"/>
              <a:gd name="T109" fmla="*/ 63 h 2323"/>
              <a:gd name="T110" fmla="*/ 2095 w 4010"/>
              <a:gd name="T111" fmla="*/ 1 h 2323"/>
              <a:gd name="T112" fmla="*/ 2512 w 4010"/>
              <a:gd name="T113" fmla="*/ 102 h 2323"/>
              <a:gd name="T114" fmla="*/ 2677 w 4010"/>
              <a:gd name="T115" fmla="*/ 275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0" h="2323">
                <a:moveTo>
                  <a:pt x="2677" y="275"/>
                </a:moveTo>
                <a:cubicBezTo>
                  <a:pt x="2679" y="281"/>
                  <a:pt x="2679" y="281"/>
                  <a:pt x="2679" y="281"/>
                </a:cubicBezTo>
                <a:cubicBezTo>
                  <a:pt x="2681" y="285"/>
                  <a:pt x="2681" y="285"/>
                  <a:pt x="2681" y="285"/>
                </a:cubicBezTo>
                <a:cubicBezTo>
                  <a:pt x="2683" y="289"/>
                  <a:pt x="2683" y="289"/>
                  <a:pt x="2683" y="289"/>
                </a:cubicBezTo>
                <a:cubicBezTo>
                  <a:pt x="2684" y="293"/>
                  <a:pt x="2684" y="293"/>
                  <a:pt x="2684" y="293"/>
                </a:cubicBezTo>
                <a:cubicBezTo>
                  <a:pt x="2685" y="297"/>
                  <a:pt x="2685" y="297"/>
                  <a:pt x="2685" y="297"/>
                </a:cubicBezTo>
                <a:cubicBezTo>
                  <a:pt x="2689" y="297"/>
                  <a:pt x="2689" y="297"/>
                  <a:pt x="2689" y="297"/>
                </a:cubicBezTo>
                <a:cubicBezTo>
                  <a:pt x="2693" y="295"/>
                  <a:pt x="2693" y="295"/>
                  <a:pt x="2693" y="295"/>
                </a:cubicBezTo>
                <a:cubicBezTo>
                  <a:pt x="2694" y="294"/>
                  <a:pt x="2694" y="294"/>
                  <a:pt x="2694" y="294"/>
                </a:cubicBezTo>
                <a:cubicBezTo>
                  <a:pt x="2695" y="293"/>
                  <a:pt x="2695" y="293"/>
                  <a:pt x="2695" y="293"/>
                </a:cubicBezTo>
                <a:cubicBezTo>
                  <a:pt x="2697" y="289"/>
                  <a:pt x="2697" y="289"/>
                  <a:pt x="2697" y="289"/>
                </a:cubicBezTo>
                <a:cubicBezTo>
                  <a:pt x="2699" y="285"/>
                  <a:pt x="2699" y="285"/>
                  <a:pt x="2699" y="285"/>
                </a:cubicBezTo>
                <a:cubicBezTo>
                  <a:pt x="2700" y="285"/>
                  <a:pt x="2700" y="285"/>
                  <a:pt x="2700" y="285"/>
                </a:cubicBezTo>
                <a:cubicBezTo>
                  <a:pt x="2701" y="283"/>
                  <a:pt x="2701" y="283"/>
                  <a:pt x="2701" y="283"/>
                </a:cubicBezTo>
                <a:cubicBezTo>
                  <a:pt x="2727" y="257"/>
                  <a:pt x="2727" y="257"/>
                  <a:pt x="2727" y="257"/>
                </a:cubicBezTo>
                <a:cubicBezTo>
                  <a:pt x="2744" y="240"/>
                  <a:pt x="2768" y="224"/>
                  <a:pt x="2799" y="209"/>
                </a:cubicBezTo>
                <a:cubicBezTo>
                  <a:pt x="2830" y="195"/>
                  <a:pt x="2864" y="183"/>
                  <a:pt x="2901" y="175"/>
                </a:cubicBezTo>
                <a:cubicBezTo>
                  <a:pt x="2938" y="167"/>
                  <a:pt x="2990" y="163"/>
                  <a:pt x="3057" y="163"/>
                </a:cubicBezTo>
                <a:cubicBezTo>
                  <a:pt x="3124" y="163"/>
                  <a:pt x="3182" y="168"/>
                  <a:pt x="3231" y="177"/>
                </a:cubicBezTo>
                <a:cubicBezTo>
                  <a:pt x="3280" y="187"/>
                  <a:pt x="3327" y="199"/>
                  <a:pt x="3371" y="215"/>
                </a:cubicBezTo>
                <a:cubicBezTo>
                  <a:pt x="3415" y="231"/>
                  <a:pt x="3455" y="250"/>
                  <a:pt x="3491" y="271"/>
                </a:cubicBezTo>
                <a:cubicBezTo>
                  <a:pt x="3527" y="293"/>
                  <a:pt x="3558" y="316"/>
                  <a:pt x="3584" y="342"/>
                </a:cubicBezTo>
                <a:cubicBezTo>
                  <a:pt x="3610" y="368"/>
                  <a:pt x="3630" y="395"/>
                  <a:pt x="3643" y="421"/>
                </a:cubicBezTo>
                <a:cubicBezTo>
                  <a:pt x="3656" y="448"/>
                  <a:pt x="3665" y="469"/>
                  <a:pt x="3669" y="485"/>
                </a:cubicBezTo>
                <a:cubicBezTo>
                  <a:pt x="3673" y="501"/>
                  <a:pt x="3674" y="527"/>
                  <a:pt x="3673" y="561"/>
                </a:cubicBezTo>
                <a:cubicBezTo>
                  <a:pt x="3672" y="596"/>
                  <a:pt x="3667" y="625"/>
                  <a:pt x="3659" y="649"/>
                </a:cubicBezTo>
                <a:cubicBezTo>
                  <a:pt x="3651" y="673"/>
                  <a:pt x="3646" y="687"/>
                  <a:pt x="3645" y="691"/>
                </a:cubicBezTo>
                <a:cubicBezTo>
                  <a:pt x="3643" y="697"/>
                  <a:pt x="3643" y="697"/>
                  <a:pt x="3643" y="697"/>
                </a:cubicBezTo>
                <a:cubicBezTo>
                  <a:pt x="3642" y="701"/>
                  <a:pt x="3642" y="701"/>
                  <a:pt x="3642" y="701"/>
                </a:cubicBezTo>
                <a:cubicBezTo>
                  <a:pt x="3641" y="705"/>
                  <a:pt x="3641" y="705"/>
                  <a:pt x="3641" y="705"/>
                </a:cubicBezTo>
                <a:cubicBezTo>
                  <a:pt x="3693" y="709"/>
                  <a:pt x="3693" y="709"/>
                  <a:pt x="3693" y="709"/>
                </a:cubicBezTo>
                <a:cubicBezTo>
                  <a:pt x="3728" y="710"/>
                  <a:pt x="3757" y="716"/>
                  <a:pt x="3782" y="726"/>
                </a:cubicBezTo>
                <a:cubicBezTo>
                  <a:pt x="3807" y="736"/>
                  <a:pt x="3830" y="750"/>
                  <a:pt x="3853" y="767"/>
                </a:cubicBezTo>
                <a:cubicBezTo>
                  <a:pt x="3876" y="785"/>
                  <a:pt x="3897" y="807"/>
                  <a:pt x="3917" y="835"/>
                </a:cubicBezTo>
                <a:cubicBezTo>
                  <a:pt x="3937" y="863"/>
                  <a:pt x="3954" y="895"/>
                  <a:pt x="3969" y="929"/>
                </a:cubicBezTo>
                <a:cubicBezTo>
                  <a:pt x="3984" y="964"/>
                  <a:pt x="3994" y="998"/>
                  <a:pt x="4001" y="1031"/>
                </a:cubicBezTo>
                <a:cubicBezTo>
                  <a:pt x="4008" y="1065"/>
                  <a:pt x="4010" y="1105"/>
                  <a:pt x="4009" y="1153"/>
                </a:cubicBezTo>
                <a:cubicBezTo>
                  <a:pt x="4008" y="1201"/>
                  <a:pt x="4002" y="1243"/>
                  <a:pt x="3991" y="1277"/>
                </a:cubicBezTo>
                <a:cubicBezTo>
                  <a:pt x="3980" y="1312"/>
                  <a:pt x="3966" y="1345"/>
                  <a:pt x="3947" y="1375"/>
                </a:cubicBezTo>
                <a:cubicBezTo>
                  <a:pt x="3928" y="1406"/>
                  <a:pt x="3907" y="1432"/>
                  <a:pt x="3884" y="1454"/>
                </a:cubicBezTo>
                <a:cubicBezTo>
                  <a:pt x="3861" y="1476"/>
                  <a:pt x="3834" y="1496"/>
                  <a:pt x="3803" y="1513"/>
                </a:cubicBezTo>
                <a:cubicBezTo>
                  <a:pt x="3772" y="1531"/>
                  <a:pt x="3738" y="1545"/>
                  <a:pt x="3699" y="1555"/>
                </a:cubicBezTo>
                <a:cubicBezTo>
                  <a:pt x="3660" y="1566"/>
                  <a:pt x="3635" y="1572"/>
                  <a:pt x="3623" y="1573"/>
                </a:cubicBezTo>
                <a:cubicBezTo>
                  <a:pt x="3611" y="1575"/>
                  <a:pt x="3598" y="1576"/>
                  <a:pt x="3585" y="1577"/>
                </a:cubicBezTo>
                <a:cubicBezTo>
                  <a:pt x="3565" y="1579"/>
                  <a:pt x="3565" y="1579"/>
                  <a:pt x="3565" y="1579"/>
                </a:cubicBezTo>
                <a:cubicBezTo>
                  <a:pt x="3564" y="1581"/>
                  <a:pt x="3564" y="1581"/>
                  <a:pt x="3564" y="1581"/>
                </a:cubicBezTo>
                <a:cubicBezTo>
                  <a:pt x="3563" y="1581"/>
                  <a:pt x="3563" y="1581"/>
                  <a:pt x="3563" y="1581"/>
                </a:cubicBezTo>
                <a:cubicBezTo>
                  <a:pt x="3563" y="1585"/>
                  <a:pt x="3563" y="1585"/>
                  <a:pt x="3563" y="1585"/>
                </a:cubicBezTo>
                <a:cubicBezTo>
                  <a:pt x="3563" y="1589"/>
                  <a:pt x="3563" y="1589"/>
                  <a:pt x="3563" y="1589"/>
                </a:cubicBezTo>
                <a:cubicBezTo>
                  <a:pt x="3565" y="1593"/>
                  <a:pt x="3565" y="1593"/>
                  <a:pt x="3565" y="1593"/>
                </a:cubicBezTo>
                <a:cubicBezTo>
                  <a:pt x="3566" y="1596"/>
                  <a:pt x="3570" y="1605"/>
                  <a:pt x="3575" y="1621"/>
                </a:cubicBezTo>
                <a:cubicBezTo>
                  <a:pt x="3580" y="1637"/>
                  <a:pt x="3584" y="1657"/>
                  <a:pt x="3585" y="1681"/>
                </a:cubicBezTo>
                <a:cubicBezTo>
                  <a:pt x="3586" y="1705"/>
                  <a:pt x="3583" y="1730"/>
                  <a:pt x="3575" y="1755"/>
                </a:cubicBezTo>
                <a:cubicBezTo>
                  <a:pt x="3567" y="1781"/>
                  <a:pt x="3554" y="1806"/>
                  <a:pt x="3537" y="1831"/>
                </a:cubicBezTo>
                <a:cubicBezTo>
                  <a:pt x="3520" y="1857"/>
                  <a:pt x="3495" y="1883"/>
                  <a:pt x="3462" y="1910"/>
                </a:cubicBezTo>
                <a:cubicBezTo>
                  <a:pt x="3429" y="1938"/>
                  <a:pt x="3389" y="1963"/>
                  <a:pt x="3341" y="1987"/>
                </a:cubicBezTo>
                <a:cubicBezTo>
                  <a:pt x="3293" y="2011"/>
                  <a:pt x="3244" y="2030"/>
                  <a:pt x="3193" y="2043"/>
                </a:cubicBezTo>
                <a:cubicBezTo>
                  <a:pt x="3142" y="2057"/>
                  <a:pt x="3090" y="2064"/>
                  <a:pt x="3037" y="2065"/>
                </a:cubicBezTo>
                <a:cubicBezTo>
                  <a:pt x="2984" y="2067"/>
                  <a:pt x="2944" y="2065"/>
                  <a:pt x="2919" y="2059"/>
                </a:cubicBezTo>
                <a:cubicBezTo>
                  <a:pt x="2894" y="2054"/>
                  <a:pt x="2869" y="2046"/>
                  <a:pt x="2844" y="2034"/>
                </a:cubicBezTo>
                <a:cubicBezTo>
                  <a:pt x="2807" y="2017"/>
                  <a:pt x="2807" y="2017"/>
                  <a:pt x="2807" y="2017"/>
                </a:cubicBezTo>
                <a:cubicBezTo>
                  <a:pt x="2806" y="2017"/>
                  <a:pt x="2806" y="2017"/>
                  <a:pt x="2806" y="2017"/>
                </a:cubicBezTo>
                <a:cubicBezTo>
                  <a:pt x="2805" y="2015"/>
                  <a:pt x="2805" y="2015"/>
                  <a:pt x="2805" y="2015"/>
                </a:cubicBezTo>
                <a:cubicBezTo>
                  <a:pt x="2799" y="2014"/>
                  <a:pt x="2799" y="2014"/>
                  <a:pt x="2799" y="2014"/>
                </a:cubicBezTo>
                <a:cubicBezTo>
                  <a:pt x="2793" y="2013"/>
                  <a:pt x="2793" y="2013"/>
                  <a:pt x="2793" y="2013"/>
                </a:cubicBezTo>
                <a:cubicBezTo>
                  <a:pt x="2792" y="2025"/>
                  <a:pt x="2792" y="2025"/>
                  <a:pt x="2792" y="2025"/>
                </a:cubicBezTo>
                <a:cubicBezTo>
                  <a:pt x="2791" y="2033"/>
                  <a:pt x="2789" y="2044"/>
                  <a:pt x="2785" y="2057"/>
                </a:cubicBezTo>
                <a:cubicBezTo>
                  <a:pt x="2781" y="2071"/>
                  <a:pt x="2771" y="2088"/>
                  <a:pt x="2756" y="2109"/>
                </a:cubicBezTo>
                <a:cubicBezTo>
                  <a:pt x="2741" y="2129"/>
                  <a:pt x="2718" y="2150"/>
                  <a:pt x="2688" y="2173"/>
                </a:cubicBezTo>
                <a:cubicBezTo>
                  <a:pt x="2658" y="2194"/>
                  <a:pt x="2620" y="2216"/>
                  <a:pt x="2574" y="2237"/>
                </a:cubicBezTo>
                <a:cubicBezTo>
                  <a:pt x="2528" y="2257"/>
                  <a:pt x="2477" y="2275"/>
                  <a:pt x="2421" y="2289"/>
                </a:cubicBezTo>
                <a:cubicBezTo>
                  <a:pt x="2337" y="2311"/>
                  <a:pt x="2337" y="2311"/>
                  <a:pt x="2337" y="2311"/>
                </a:cubicBezTo>
                <a:cubicBezTo>
                  <a:pt x="2325" y="2313"/>
                  <a:pt x="2325" y="2313"/>
                  <a:pt x="2325" y="2313"/>
                </a:cubicBezTo>
                <a:cubicBezTo>
                  <a:pt x="2313" y="2315"/>
                  <a:pt x="2313" y="2315"/>
                  <a:pt x="2313" y="2315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299" y="2318"/>
                  <a:pt x="2299" y="2318"/>
                  <a:pt x="2299" y="2318"/>
                </a:cubicBezTo>
                <a:cubicBezTo>
                  <a:pt x="2290" y="2319"/>
                  <a:pt x="2280" y="2320"/>
                  <a:pt x="2271" y="2321"/>
                </a:cubicBezTo>
                <a:cubicBezTo>
                  <a:pt x="2262" y="2323"/>
                  <a:pt x="2218" y="2323"/>
                  <a:pt x="2139" y="2323"/>
                </a:cubicBezTo>
                <a:cubicBezTo>
                  <a:pt x="2060" y="2323"/>
                  <a:pt x="2000" y="2319"/>
                  <a:pt x="1957" y="2309"/>
                </a:cubicBezTo>
                <a:cubicBezTo>
                  <a:pt x="1914" y="2300"/>
                  <a:pt x="1875" y="2287"/>
                  <a:pt x="1839" y="2271"/>
                </a:cubicBezTo>
                <a:cubicBezTo>
                  <a:pt x="1803" y="2255"/>
                  <a:pt x="1772" y="2237"/>
                  <a:pt x="1747" y="2217"/>
                </a:cubicBezTo>
                <a:cubicBezTo>
                  <a:pt x="1722" y="2197"/>
                  <a:pt x="1699" y="2174"/>
                  <a:pt x="1680" y="2149"/>
                </a:cubicBezTo>
                <a:cubicBezTo>
                  <a:pt x="1651" y="2109"/>
                  <a:pt x="1651" y="2109"/>
                  <a:pt x="1651" y="2109"/>
                </a:cubicBezTo>
                <a:cubicBezTo>
                  <a:pt x="1649" y="2105"/>
                  <a:pt x="1649" y="2105"/>
                  <a:pt x="1649" y="2105"/>
                </a:cubicBezTo>
                <a:cubicBezTo>
                  <a:pt x="1647" y="2101"/>
                  <a:pt x="1647" y="2101"/>
                  <a:pt x="1647" y="2101"/>
                </a:cubicBezTo>
                <a:cubicBezTo>
                  <a:pt x="1646" y="2097"/>
                  <a:pt x="1646" y="2097"/>
                  <a:pt x="1646" y="2097"/>
                </a:cubicBezTo>
                <a:cubicBezTo>
                  <a:pt x="1645" y="2093"/>
                  <a:pt x="1645" y="2093"/>
                  <a:pt x="1645" y="2093"/>
                </a:cubicBezTo>
                <a:cubicBezTo>
                  <a:pt x="1641" y="2093"/>
                  <a:pt x="1641" y="2093"/>
                  <a:pt x="1641" y="2093"/>
                </a:cubicBezTo>
                <a:cubicBezTo>
                  <a:pt x="1637" y="2093"/>
                  <a:pt x="1637" y="2093"/>
                  <a:pt x="1637" y="2093"/>
                </a:cubicBezTo>
                <a:cubicBezTo>
                  <a:pt x="1636" y="2097"/>
                  <a:pt x="1636" y="2097"/>
                  <a:pt x="1636" y="2097"/>
                </a:cubicBezTo>
                <a:cubicBezTo>
                  <a:pt x="1635" y="2101"/>
                  <a:pt x="1635" y="2101"/>
                  <a:pt x="1635" y="2101"/>
                </a:cubicBezTo>
                <a:cubicBezTo>
                  <a:pt x="1633" y="2105"/>
                  <a:pt x="1633" y="2105"/>
                  <a:pt x="1633" y="2105"/>
                </a:cubicBezTo>
                <a:cubicBezTo>
                  <a:pt x="1632" y="2108"/>
                  <a:pt x="1629" y="2113"/>
                  <a:pt x="1625" y="2119"/>
                </a:cubicBezTo>
                <a:cubicBezTo>
                  <a:pt x="1621" y="2126"/>
                  <a:pt x="1611" y="2136"/>
                  <a:pt x="1595" y="2149"/>
                </a:cubicBezTo>
                <a:cubicBezTo>
                  <a:pt x="1579" y="2163"/>
                  <a:pt x="1557" y="2175"/>
                  <a:pt x="1528" y="2186"/>
                </a:cubicBezTo>
                <a:cubicBezTo>
                  <a:pt x="1499" y="2198"/>
                  <a:pt x="1463" y="2206"/>
                  <a:pt x="1419" y="2211"/>
                </a:cubicBezTo>
                <a:cubicBezTo>
                  <a:pt x="1375" y="2217"/>
                  <a:pt x="1330" y="2218"/>
                  <a:pt x="1285" y="2215"/>
                </a:cubicBezTo>
                <a:cubicBezTo>
                  <a:pt x="1240" y="2213"/>
                  <a:pt x="1189" y="2205"/>
                  <a:pt x="1133" y="2193"/>
                </a:cubicBezTo>
                <a:cubicBezTo>
                  <a:pt x="1077" y="2181"/>
                  <a:pt x="1025" y="2166"/>
                  <a:pt x="977" y="2147"/>
                </a:cubicBezTo>
                <a:cubicBezTo>
                  <a:pt x="929" y="2129"/>
                  <a:pt x="890" y="2110"/>
                  <a:pt x="861" y="2091"/>
                </a:cubicBezTo>
                <a:cubicBezTo>
                  <a:pt x="832" y="2073"/>
                  <a:pt x="806" y="2053"/>
                  <a:pt x="785" y="2031"/>
                </a:cubicBezTo>
                <a:cubicBezTo>
                  <a:pt x="764" y="2010"/>
                  <a:pt x="747" y="1988"/>
                  <a:pt x="734" y="1965"/>
                </a:cubicBezTo>
                <a:cubicBezTo>
                  <a:pt x="721" y="1941"/>
                  <a:pt x="715" y="1911"/>
                  <a:pt x="715" y="1873"/>
                </a:cubicBezTo>
                <a:cubicBezTo>
                  <a:pt x="715" y="1817"/>
                  <a:pt x="715" y="1817"/>
                  <a:pt x="715" y="1817"/>
                </a:cubicBezTo>
                <a:cubicBezTo>
                  <a:pt x="716" y="1809"/>
                  <a:pt x="716" y="1809"/>
                  <a:pt x="716" y="1809"/>
                </a:cubicBezTo>
                <a:cubicBezTo>
                  <a:pt x="717" y="1801"/>
                  <a:pt x="717" y="1801"/>
                  <a:pt x="717" y="1801"/>
                </a:cubicBezTo>
                <a:cubicBezTo>
                  <a:pt x="713" y="1802"/>
                  <a:pt x="713" y="1802"/>
                  <a:pt x="713" y="1802"/>
                </a:cubicBezTo>
                <a:cubicBezTo>
                  <a:pt x="709" y="1803"/>
                  <a:pt x="709" y="1803"/>
                  <a:pt x="709" y="1803"/>
                </a:cubicBezTo>
                <a:cubicBezTo>
                  <a:pt x="703" y="1805"/>
                  <a:pt x="703" y="1805"/>
                  <a:pt x="703" y="1805"/>
                </a:cubicBezTo>
                <a:cubicBezTo>
                  <a:pt x="697" y="1807"/>
                  <a:pt x="697" y="1807"/>
                  <a:pt x="697" y="1807"/>
                </a:cubicBezTo>
                <a:cubicBezTo>
                  <a:pt x="691" y="1809"/>
                  <a:pt x="691" y="1809"/>
                  <a:pt x="691" y="1809"/>
                </a:cubicBezTo>
                <a:cubicBezTo>
                  <a:pt x="687" y="1811"/>
                  <a:pt x="680" y="1813"/>
                  <a:pt x="669" y="1815"/>
                </a:cubicBezTo>
                <a:cubicBezTo>
                  <a:pt x="658" y="1818"/>
                  <a:pt x="638" y="1820"/>
                  <a:pt x="609" y="1821"/>
                </a:cubicBezTo>
                <a:cubicBezTo>
                  <a:pt x="580" y="1823"/>
                  <a:pt x="552" y="1821"/>
                  <a:pt x="527" y="1817"/>
                </a:cubicBezTo>
                <a:cubicBezTo>
                  <a:pt x="502" y="1813"/>
                  <a:pt x="469" y="1804"/>
                  <a:pt x="429" y="1789"/>
                </a:cubicBezTo>
                <a:cubicBezTo>
                  <a:pt x="389" y="1775"/>
                  <a:pt x="351" y="1757"/>
                  <a:pt x="315" y="1735"/>
                </a:cubicBezTo>
                <a:cubicBezTo>
                  <a:pt x="279" y="1714"/>
                  <a:pt x="246" y="1690"/>
                  <a:pt x="216" y="1662"/>
                </a:cubicBezTo>
                <a:cubicBezTo>
                  <a:pt x="186" y="1635"/>
                  <a:pt x="160" y="1607"/>
                  <a:pt x="139" y="1579"/>
                </a:cubicBezTo>
                <a:cubicBezTo>
                  <a:pt x="118" y="1551"/>
                  <a:pt x="100" y="1520"/>
                  <a:pt x="87" y="1485"/>
                </a:cubicBezTo>
                <a:cubicBezTo>
                  <a:pt x="74" y="1451"/>
                  <a:pt x="66" y="1419"/>
                  <a:pt x="65" y="1389"/>
                </a:cubicBezTo>
                <a:cubicBezTo>
                  <a:pt x="64" y="1360"/>
                  <a:pt x="64" y="1339"/>
                  <a:pt x="67" y="1327"/>
                </a:cubicBezTo>
                <a:cubicBezTo>
                  <a:pt x="70" y="1315"/>
                  <a:pt x="76" y="1297"/>
                  <a:pt x="87" y="1273"/>
                </a:cubicBezTo>
                <a:cubicBezTo>
                  <a:pt x="98" y="1249"/>
                  <a:pt x="112" y="1227"/>
                  <a:pt x="129" y="1205"/>
                </a:cubicBezTo>
                <a:cubicBezTo>
                  <a:pt x="155" y="1173"/>
                  <a:pt x="155" y="1173"/>
                  <a:pt x="155" y="1173"/>
                </a:cubicBezTo>
                <a:cubicBezTo>
                  <a:pt x="156" y="1173"/>
                  <a:pt x="156" y="1173"/>
                  <a:pt x="156" y="1173"/>
                </a:cubicBezTo>
                <a:cubicBezTo>
                  <a:pt x="157" y="1171"/>
                  <a:pt x="157" y="1171"/>
                  <a:pt x="157" y="1171"/>
                </a:cubicBezTo>
                <a:cubicBezTo>
                  <a:pt x="158" y="1170"/>
                  <a:pt x="158" y="1170"/>
                  <a:pt x="158" y="1170"/>
                </a:cubicBezTo>
                <a:cubicBezTo>
                  <a:pt x="159" y="1169"/>
                  <a:pt x="159" y="1169"/>
                  <a:pt x="159" y="1169"/>
                </a:cubicBezTo>
                <a:cubicBezTo>
                  <a:pt x="160" y="1165"/>
                  <a:pt x="160" y="1165"/>
                  <a:pt x="160" y="1165"/>
                </a:cubicBezTo>
                <a:cubicBezTo>
                  <a:pt x="161" y="1161"/>
                  <a:pt x="161" y="1161"/>
                  <a:pt x="161" y="1161"/>
                </a:cubicBezTo>
                <a:cubicBezTo>
                  <a:pt x="157" y="1161"/>
                  <a:pt x="157" y="1161"/>
                  <a:pt x="157" y="1161"/>
                </a:cubicBezTo>
                <a:cubicBezTo>
                  <a:pt x="153" y="1159"/>
                  <a:pt x="153" y="1159"/>
                  <a:pt x="153" y="1159"/>
                </a:cubicBezTo>
                <a:cubicBezTo>
                  <a:pt x="152" y="1158"/>
                  <a:pt x="152" y="1158"/>
                  <a:pt x="152" y="1158"/>
                </a:cubicBezTo>
                <a:cubicBezTo>
                  <a:pt x="151" y="1158"/>
                  <a:pt x="142" y="1152"/>
                  <a:pt x="124" y="1141"/>
                </a:cubicBezTo>
                <a:cubicBezTo>
                  <a:pt x="106" y="1129"/>
                  <a:pt x="87" y="1112"/>
                  <a:pt x="66" y="1089"/>
                </a:cubicBezTo>
                <a:cubicBezTo>
                  <a:pt x="45" y="1065"/>
                  <a:pt x="30" y="1039"/>
                  <a:pt x="19" y="1011"/>
                </a:cubicBezTo>
                <a:cubicBezTo>
                  <a:pt x="8" y="983"/>
                  <a:pt x="2" y="955"/>
                  <a:pt x="1" y="925"/>
                </a:cubicBezTo>
                <a:cubicBezTo>
                  <a:pt x="0" y="896"/>
                  <a:pt x="2" y="869"/>
                  <a:pt x="7" y="843"/>
                </a:cubicBezTo>
                <a:cubicBezTo>
                  <a:pt x="12" y="818"/>
                  <a:pt x="23" y="788"/>
                  <a:pt x="39" y="753"/>
                </a:cubicBezTo>
                <a:cubicBezTo>
                  <a:pt x="55" y="719"/>
                  <a:pt x="74" y="688"/>
                  <a:pt x="95" y="661"/>
                </a:cubicBezTo>
                <a:cubicBezTo>
                  <a:pt x="116" y="635"/>
                  <a:pt x="140" y="610"/>
                  <a:pt x="167" y="587"/>
                </a:cubicBezTo>
                <a:cubicBezTo>
                  <a:pt x="194" y="565"/>
                  <a:pt x="223" y="544"/>
                  <a:pt x="254" y="526"/>
                </a:cubicBezTo>
                <a:cubicBezTo>
                  <a:pt x="285" y="508"/>
                  <a:pt x="318" y="493"/>
                  <a:pt x="353" y="481"/>
                </a:cubicBezTo>
                <a:cubicBezTo>
                  <a:pt x="388" y="469"/>
                  <a:pt x="430" y="461"/>
                  <a:pt x="479" y="455"/>
                </a:cubicBezTo>
                <a:cubicBezTo>
                  <a:pt x="528" y="450"/>
                  <a:pt x="553" y="437"/>
                  <a:pt x="554" y="417"/>
                </a:cubicBezTo>
                <a:cubicBezTo>
                  <a:pt x="555" y="396"/>
                  <a:pt x="560" y="373"/>
                  <a:pt x="569" y="349"/>
                </a:cubicBezTo>
                <a:cubicBezTo>
                  <a:pt x="578" y="325"/>
                  <a:pt x="592" y="303"/>
                  <a:pt x="609" y="281"/>
                </a:cubicBezTo>
                <a:cubicBezTo>
                  <a:pt x="626" y="260"/>
                  <a:pt x="648" y="238"/>
                  <a:pt x="675" y="215"/>
                </a:cubicBezTo>
                <a:cubicBezTo>
                  <a:pt x="702" y="193"/>
                  <a:pt x="735" y="170"/>
                  <a:pt x="776" y="149"/>
                </a:cubicBezTo>
                <a:cubicBezTo>
                  <a:pt x="817" y="126"/>
                  <a:pt x="858" y="109"/>
                  <a:pt x="899" y="97"/>
                </a:cubicBezTo>
                <a:cubicBezTo>
                  <a:pt x="961" y="77"/>
                  <a:pt x="961" y="77"/>
                  <a:pt x="961" y="77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963" y="77"/>
                  <a:pt x="963" y="77"/>
                  <a:pt x="964" y="75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1015" y="66"/>
                  <a:pt x="1015" y="66"/>
                  <a:pt x="1015" y="66"/>
                </a:cubicBezTo>
                <a:cubicBezTo>
                  <a:pt x="1048" y="62"/>
                  <a:pt x="1092" y="60"/>
                  <a:pt x="1145" y="61"/>
                </a:cubicBezTo>
                <a:cubicBezTo>
                  <a:pt x="1198" y="63"/>
                  <a:pt x="1246" y="68"/>
                  <a:pt x="1289" y="77"/>
                </a:cubicBezTo>
                <a:cubicBezTo>
                  <a:pt x="1332" y="87"/>
                  <a:pt x="1376" y="101"/>
                  <a:pt x="1421" y="121"/>
                </a:cubicBezTo>
                <a:cubicBezTo>
                  <a:pt x="1466" y="141"/>
                  <a:pt x="1500" y="159"/>
                  <a:pt x="1523" y="173"/>
                </a:cubicBezTo>
                <a:cubicBezTo>
                  <a:pt x="1546" y="188"/>
                  <a:pt x="1559" y="196"/>
                  <a:pt x="1563" y="197"/>
                </a:cubicBezTo>
                <a:cubicBezTo>
                  <a:pt x="1569" y="197"/>
                  <a:pt x="1569" y="197"/>
                  <a:pt x="1569" y="197"/>
                </a:cubicBezTo>
                <a:cubicBezTo>
                  <a:pt x="1585" y="169"/>
                  <a:pt x="1585" y="169"/>
                  <a:pt x="1585" y="169"/>
                </a:cubicBezTo>
                <a:cubicBezTo>
                  <a:pt x="1596" y="149"/>
                  <a:pt x="1612" y="131"/>
                  <a:pt x="1633" y="113"/>
                </a:cubicBezTo>
                <a:cubicBezTo>
                  <a:pt x="1654" y="96"/>
                  <a:pt x="1684" y="79"/>
                  <a:pt x="1721" y="63"/>
                </a:cubicBezTo>
                <a:cubicBezTo>
                  <a:pt x="1758" y="47"/>
                  <a:pt x="1802" y="34"/>
                  <a:pt x="1851" y="23"/>
                </a:cubicBezTo>
                <a:cubicBezTo>
                  <a:pt x="1900" y="13"/>
                  <a:pt x="1938" y="6"/>
                  <a:pt x="1963" y="3"/>
                </a:cubicBezTo>
                <a:cubicBezTo>
                  <a:pt x="1988" y="1"/>
                  <a:pt x="2032" y="0"/>
                  <a:pt x="2095" y="1"/>
                </a:cubicBezTo>
                <a:cubicBezTo>
                  <a:pt x="2158" y="3"/>
                  <a:pt x="2215" y="8"/>
                  <a:pt x="2267" y="17"/>
                </a:cubicBezTo>
                <a:cubicBezTo>
                  <a:pt x="2319" y="27"/>
                  <a:pt x="2365" y="39"/>
                  <a:pt x="2405" y="53"/>
                </a:cubicBezTo>
                <a:cubicBezTo>
                  <a:pt x="2445" y="68"/>
                  <a:pt x="2481" y="84"/>
                  <a:pt x="2512" y="102"/>
                </a:cubicBezTo>
                <a:cubicBezTo>
                  <a:pt x="2543" y="120"/>
                  <a:pt x="2573" y="143"/>
                  <a:pt x="2601" y="171"/>
                </a:cubicBezTo>
                <a:cubicBezTo>
                  <a:pt x="2629" y="199"/>
                  <a:pt x="2648" y="223"/>
                  <a:pt x="2659" y="241"/>
                </a:cubicBezTo>
                <a:cubicBezTo>
                  <a:pt x="2670" y="260"/>
                  <a:pt x="2676" y="271"/>
                  <a:pt x="2677" y="27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13800000" scaled="0"/>
          </a:gradFill>
          <a:ln w="25400" cap="flat">
            <a:solidFill>
              <a:srgbClr val="80808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endCxn id="54" idx="1"/>
          </p:cNvCxnSpPr>
          <p:nvPr/>
        </p:nvCxnSpPr>
        <p:spPr>
          <a:xfrm>
            <a:off x="8081140" y="2267898"/>
            <a:ext cx="162104" cy="7942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>
          <a:xfrm>
            <a:off x="5605730" y="2146668"/>
            <a:ext cx="787062" cy="743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Memory -- Traffic Monitoring/Visibility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341105" y="1765148"/>
            <a:ext cx="699156" cy="11248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>
          <a:xfrm>
            <a:off x="6782281" y="327065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6624" y="34280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75836" y="1417428"/>
            <a:ext cx="833574" cy="3219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>
          <a:xfrm flipH="1">
            <a:off x="6392792" y="1417428"/>
            <a:ext cx="716620" cy="4689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>
          <a:xfrm flipH="1">
            <a:off x="6653973" y="1417428"/>
            <a:ext cx="455438" cy="606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>
          <a:xfrm flipH="1">
            <a:off x="6086767" y="1417428"/>
            <a:ext cx="1022643" cy="1798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>
          <a:xfrm flipH="1" flipV="1">
            <a:off x="7109410" y="1417428"/>
            <a:ext cx="285270" cy="71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>
          <a:xfrm>
            <a:off x="7109410" y="1417428"/>
            <a:ext cx="463390" cy="4689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7109410" y="1417428"/>
            <a:ext cx="637922" cy="3219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>
          <a:xfrm>
            <a:off x="7109410" y="1417428"/>
            <a:ext cx="835556" cy="1798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>
          <a:xfrm flipH="1">
            <a:off x="6392792" y="2180732"/>
            <a:ext cx="139813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>
          <a:xfrm>
            <a:off x="6275608" y="2180732"/>
            <a:ext cx="117184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>
          <a:xfrm>
            <a:off x="5877252" y="2141056"/>
            <a:ext cx="515540" cy="7489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>
          <a:xfrm flipV="1">
            <a:off x="7331415" y="2127448"/>
            <a:ext cx="63265" cy="7625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65" idx="1"/>
          </p:cNvCxnSpPr>
          <p:nvPr/>
        </p:nvCxnSpPr>
        <p:spPr>
          <a:xfrm flipV="1">
            <a:off x="7363047" y="2146668"/>
            <a:ext cx="155192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>
          <a:xfrm flipV="1">
            <a:off x="7364297" y="2138039"/>
            <a:ext cx="754632" cy="743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134" idx="0"/>
          </p:cNvCxnSpPr>
          <p:nvPr/>
        </p:nvCxnSpPr>
        <p:spPr>
          <a:xfrm flipV="1">
            <a:off x="6818449" y="3205570"/>
            <a:ext cx="0" cy="373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>
          <a:xfrm>
            <a:off x="8440064" y="3903216"/>
            <a:ext cx="595923" cy="287184"/>
          </a:xfrm>
          <a:prstGeom prst="rect">
            <a:avLst/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User</a:t>
            </a:r>
          </a:p>
        </p:txBody>
      </p:sp>
      <p:cxnSp>
        <p:nvCxnSpPr>
          <p:cNvPr id="89" name="Straight Connector 88"/>
          <p:cNvCxnSpPr>
            <a:endCxn id="100" idx="2"/>
          </p:cNvCxnSpPr>
          <p:nvPr/>
        </p:nvCxnSpPr>
        <p:spPr>
          <a:xfrm flipV="1">
            <a:off x="5908547" y="3186532"/>
            <a:ext cx="909902" cy="24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100" idx="2"/>
          </p:cNvCxnSpPr>
          <p:nvPr/>
        </p:nvCxnSpPr>
        <p:spPr>
          <a:xfrm flipH="1" flipV="1">
            <a:off x="6818449" y="3186532"/>
            <a:ext cx="922000" cy="24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9" y="4250872"/>
            <a:ext cx="367795" cy="281363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7716893" y="3434584"/>
            <a:ext cx="548640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Service Node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477199" y="735750"/>
            <a:ext cx="5288410" cy="36982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300" b="1" dirty="0" smtClean="0"/>
              <a:t>Problem </a:t>
            </a:r>
            <a:r>
              <a:rPr lang="en-US" sz="1300" b="1" dirty="0"/>
              <a:t>Being Solved</a:t>
            </a:r>
            <a:r>
              <a:rPr lang="en-US" sz="1300" dirty="0" smtClean="0"/>
              <a:t>: Over &amp; Underlay Traffic Filtering/Steering </a:t>
            </a:r>
          </a:p>
          <a:p>
            <a:pPr lvl="1"/>
            <a:r>
              <a:rPr lang="en-US" sz="1300" dirty="0" smtClean="0"/>
              <a:t>Allows for highly customizable data capture and copy based on header and DPI matches</a:t>
            </a:r>
          </a:p>
          <a:p>
            <a:pPr lvl="1"/>
            <a:r>
              <a:rPr lang="en-US" sz="1300" dirty="0" smtClean="0"/>
              <a:t>Automated/flexible  traffic steering capabilities to monitoring tools  </a:t>
            </a: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Limited </a:t>
            </a:r>
            <a:r>
              <a:rPr lang="en-US" sz="1300" dirty="0"/>
              <a:t>SPAN/monitor port capacity on </a:t>
            </a:r>
            <a:r>
              <a:rPr lang="en-US" sz="1300" dirty="0" smtClean="0"/>
              <a:t>network switches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Polling schemes don’t scale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Lack of network traffic/flow visibility usage trends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Lack of scale: need visibility into 1,000s of flows </a:t>
            </a:r>
          </a:p>
          <a:p>
            <a:pPr>
              <a:lnSpc>
                <a:spcPct val="90000"/>
              </a:lnSpc>
            </a:pPr>
            <a:r>
              <a:rPr lang="en-US" sz="1300" b="1" dirty="0" smtClean="0"/>
              <a:t>Open </a:t>
            </a:r>
            <a:r>
              <a:rPr lang="en-US" sz="1300" b="1" dirty="0"/>
              <a:t>Networking Components</a:t>
            </a:r>
            <a:r>
              <a:rPr lang="en-US" sz="13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Open API and Controllers + SDN Tap application provides </a:t>
            </a:r>
            <a:r>
              <a:rPr lang="en-US" sz="1300" dirty="0"/>
              <a:t>SPAN functionality on </a:t>
            </a:r>
            <a:r>
              <a:rPr lang="en-US" sz="1300" dirty="0" smtClean="0"/>
              <a:t>arbitrarily </a:t>
            </a:r>
            <a:r>
              <a:rPr lang="en-US" sz="1300" dirty="0"/>
              <a:t>large number of switch </a:t>
            </a:r>
            <a:r>
              <a:rPr lang="en-US" sz="1300" dirty="0" smtClean="0"/>
              <a:t>ports + SFLOW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White box networks to aggregate SPAN ports</a:t>
            </a:r>
          </a:p>
          <a:p>
            <a:pPr>
              <a:lnSpc>
                <a:spcPct val="90000"/>
              </a:lnSpc>
            </a:pPr>
            <a:r>
              <a:rPr lang="en-US" sz="1500" b="1" dirty="0" smtClean="0"/>
              <a:t>Gap</a:t>
            </a:r>
            <a:r>
              <a:rPr lang="en-US" sz="1500" dirty="0" smtClean="0"/>
              <a:t>: Shadow network. </a:t>
            </a:r>
            <a:r>
              <a:rPr lang="en-US" sz="1500" dirty="0"/>
              <a:t> </a:t>
            </a:r>
            <a:r>
              <a:rPr lang="en-US" sz="1300" dirty="0" smtClean="0"/>
              <a:t>Can’t monitor without big data network analytics, information visibility.  </a:t>
            </a:r>
          </a:p>
          <a:p>
            <a:pPr lvl="1">
              <a:lnSpc>
                <a:spcPct val="90000"/>
              </a:lnSpc>
            </a:pPr>
            <a:r>
              <a:rPr lang="en-US" sz="1100" dirty="0" smtClean="0"/>
              <a:t>Providing all information about network infrastructure plant</a:t>
            </a:r>
          </a:p>
          <a:p>
            <a:pPr>
              <a:lnSpc>
                <a:spcPct val="90000"/>
              </a:lnSpc>
            </a:pPr>
            <a:r>
              <a:rPr lang="en-US" sz="1300" b="1" dirty="0" smtClean="0"/>
              <a:t>Benefits</a:t>
            </a:r>
            <a:r>
              <a:rPr lang="en-US" sz="1300" dirty="0" smtClean="0"/>
              <a:t>: Over &amp; Underlay Traffic Monitoring, Steering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Business unit self service</a:t>
            </a:r>
          </a:p>
          <a:p>
            <a:pPr lvl="1">
              <a:lnSpc>
                <a:spcPct val="90000"/>
              </a:lnSpc>
            </a:pPr>
            <a:r>
              <a:rPr lang="en-US" sz="1300" dirty="0" err="1" smtClean="0"/>
              <a:t>CapEx</a:t>
            </a:r>
            <a:r>
              <a:rPr lang="en-US" sz="1300" dirty="0" smtClean="0"/>
              <a:t>/</a:t>
            </a:r>
            <a:r>
              <a:rPr lang="en-US" sz="1300" dirty="0" err="1" smtClean="0"/>
              <a:t>OpEx</a:t>
            </a:r>
            <a:r>
              <a:rPr lang="en-US" sz="1300" dirty="0" smtClean="0"/>
              <a:t> relief 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Network/traffic/flow visibility 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5662139" y="826372"/>
            <a:ext cx="2925095" cy="609601"/>
          </a:xfrm>
          <a:custGeom>
            <a:avLst/>
            <a:gdLst>
              <a:gd name="T0" fmla="*/ 2681 w 4010"/>
              <a:gd name="T1" fmla="*/ 285 h 2323"/>
              <a:gd name="T2" fmla="*/ 2685 w 4010"/>
              <a:gd name="T3" fmla="*/ 297 h 2323"/>
              <a:gd name="T4" fmla="*/ 2694 w 4010"/>
              <a:gd name="T5" fmla="*/ 294 h 2323"/>
              <a:gd name="T6" fmla="*/ 2699 w 4010"/>
              <a:gd name="T7" fmla="*/ 285 h 2323"/>
              <a:gd name="T8" fmla="*/ 2727 w 4010"/>
              <a:gd name="T9" fmla="*/ 257 h 2323"/>
              <a:gd name="T10" fmla="*/ 3057 w 4010"/>
              <a:gd name="T11" fmla="*/ 163 h 2323"/>
              <a:gd name="T12" fmla="*/ 3491 w 4010"/>
              <a:gd name="T13" fmla="*/ 271 h 2323"/>
              <a:gd name="T14" fmla="*/ 3669 w 4010"/>
              <a:gd name="T15" fmla="*/ 485 h 2323"/>
              <a:gd name="T16" fmla="*/ 3645 w 4010"/>
              <a:gd name="T17" fmla="*/ 691 h 2323"/>
              <a:gd name="T18" fmla="*/ 3641 w 4010"/>
              <a:gd name="T19" fmla="*/ 705 h 2323"/>
              <a:gd name="T20" fmla="*/ 3853 w 4010"/>
              <a:gd name="T21" fmla="*/ 767 h 2323"/>
              <a:gd name="T22" fmla="*/ 4001 w 4010"/>
              <a:gd name="T23" fmla="*/ 1031 h 2323"/>
              <a:gd name="T24" fmla="*/ 3947 w 4010"/>
              <a:gd name="T25" fmla="*/ 1375 h 2323"/>
              <a:gd name="T26" fmla="*/ 3699 w 4010"/>
              <a:gd name="T27" fmla="*/ 1555 h 2323"/>
              <a:gd name="T28" fmla="*/ 3565 w 4010"/>
              <a:gd name="T29" fmla="*/ 1579 h 2323"/>
              <a:gd name="T30" fmla="*/ 3563 w 4010"/>
              <a:gd name="T31" fmla="*/ 1585 h 2323"/>
              <a:gd name="T32" fmla="*/ 3575 w 4010"/>
              <a:gd name="T33" fmla="*/ 1621 h 2323"/>
              <a:gd name="T34" fmla="*/ 3537 w 4010"/>
              <a:gd name="T35" fmla="*/ 1831 h 2323"/>
              <a:gd name="T36" fmla="*/ 3193 w 4010"/>
              <a:gd name="T37" fmla="*/ 2043 h 2323"/>
              <a:gd name="T38" fmla="*/ 2844 w 4010"/>
              <a:gd name="T39" fmla="*/ 2034 h 2323"/>
              <a:gd name="T40" fmla="*/ 2805 w 4010"/>
              <a:gd name="T41" fmla="*/ 2015 h 2323"/>
              <a:gd name="T42" fmla="*/ 2792 w 4010"/>
              <a:gd name="T43" fmla="*/ 2025 h 2323"/>
              <a:gd name="T44" fmla="*/ 2688 w 4010"/>
              <a:gd name="T45" fmla="*/ 2173 h 2323"/>
              <a:gd name="T46" fmla="*/ 2337 w 4010"/>
              <a:gd name="T47" fmla="*/ 2311 h 2323"/>
              <a:gd name="T48" fmla="*/ 2313 w 4010"/>
              <a:gd name="T49" fmla="*/ 2317 h 2323"/>
              <a:gd name="T50" fmla="*/ 2271 w 4010"/>
              <a:gd name="T51" fmla="*/ 2321 h 2323"/>
              <a:gd name="T52" fmla="*/ 1839 w 4010"/>
              <a:gd name="T53" fmla="*/ 2271 h 2323"/>
              <a:gd name="T54" fmla="*/ 1651 w 4010"/>
              <a:gd name="T55" fmla="*/ 2109 h 2323"/>
              <a:gd name="T56" fmla="*/ 1646 w 4010"/>
              <a:gd name="T57" fmla="*/ 2097 h 2323"/>
              <a:gd name="T58" fmla="*/ 1637 w 4010"/>
              <a:gd name="T59" fmla="*/ 2093 h 2323"/>
              <a:gd name="T60" fmla="*/ 1633 w 4010"/>
              <a:gd name="T61" fmla="*/ 2105 h 2323"/>
              <a:gd name="T62" fmla="*/ 1528 w 4010"/>
              <a:gd name="T63" fmla="*/ 2186 h 2323"/>
              <a:gd name="T64" fmla="*/ 1133 w 4010"/>
              <a:gd name="T65" fmla="*/ 2193 h 2323"/>
              <a:gd name="T66" fmla="*/ 785 w 4010"/>
              <a:gd name="T67" fmla="*/ 2031 h 2323"/>
              <a:gd name="T68" fmla="*/ 715 w 4010"/>
              <a:gd name="T69" fmla="*/ 1817 h 2323"/>
              <a:gd name="T70" fmla="*/ 713 w 4010"/>
              <a:gd name="T71" fmla="*/ 1802 h 2323"/>
              <a:gd name="T72" fmla="*/ 697 w 4010"/>
              <a:gd name="T73" fmla="*/ 1807 h 2323"/>
              <a:gd name="T74" fmla="*/ 609 w 4010"/>
              <a:gd name="T75" fmla="*/ 1821 h 2323"/>
              <a:gd name="T76" fmla="*/ 315 w 4010"/>
              <a:gd name="T77" fmla="*/ 1735 h 2323"/>
              <a:gd name="T78" fmla="*/ 87 w 4010"/>
              <a:gd name="T79" fmla="*/ 1485 h 2323"/>
              <a:gd name="T80" fmla="*/ 87 w 4010"/>
              <a:gd name="T81" fmla="*/ 1273 h 2323"/>
              <a:gd name="T82" fmla="*/ 156 w 4010"/>
              <a:gd name="T83" fmla="*/ 1173 h 2323"/>
              <a:gd name="T84" fmla="*/ 159 w 4010"/>
              <a:gd name="T85" fmla="*/ 1169 h 2323"/>
              <a:gd name="T86" fmla="*/ 157 w 4010"/>
              <a:gd name="T87" fmla="*/ 1161 h 2323"/>
              <a:gd name="T88" fmla="*/ 124 w 4010"/>
              <a:gd name="T89" fmla="*/ 1141 h 2323"/>
              <a:gd name="T90" fmla="*/ 1 w 4010"/>
              <a:gd name="T91" fmla="*/ 925 h 2323"/>
              <a:gd name="T92" fmla="*/ 95 w 4010"/>
              <a:gd name="T93" fmla="*/ 661 h 2323"/>
              <a:gd name="T94" fmla="*/ 353 w 4010"/>
              <a:gd name="T95" fmla="*/ 481 h 2323"/>
              <a:gd name="T96" fmla="*/ 569 w 4010"/>
              <a:gd name="T97" fmla="*/ 349 h 2323"/>
              <a:gd name="T98" fmla="*/ 776 w 4010"/>
              <a:gd name="T99" fmla="*/ 149 h 2323"/>
              <a:gd name="T100" fmla="*/ 962 w 4010"/>
              <a:gd name="T101" fmla="*/ 77 h 2323"/>
              <a:gd name="T102" fmla="*/ 1015 w 4010"/>
              <a:gd name="T103" fmla="*/ 66 h 2323"/>
              <a:gd name="T104" fmla="*/ 1421 w 4010"/>
              <a:gd name="T105" fmla="*/ 121 h 2323"/>
              <a:gd name="T106" fmla="*/ 1569 w 4010"/>
              <a:gd name="T107" fmla="*/ 197 h 2323"/>
              <a:gd name="T108" fmla="*/ 1721 w 4010"/>
              <a:gd name="T109" fmla="*/ 63 h 2323"/>
              <a:gd name="T110" fmla="*/ 2095 w 4010"/>
              <a:gd name="T111" fmla="*/ 1 h 2323"/>
              <a:gd name="T112" fmla="*/ 2512 w 4010"/>
              <a:gd name="T113" fmla="*/ 102 h 2323"/>
              <a:gd name="T114" fmla="*/ 2677 w 4010"/>
              <a:gd name="T115" fmla="*/ 275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0" h="2323">
                <a:moveTo>
                  <a:pt x="2677" y="275"/>
                </a:moveTo>
                <a:cubicBezTo>
                  <a:pt x="2679" y="281"/>
                  <a:pt x="2679" y="281"/>
                  <a:pt x="2679" y="281"/>
                </a:cubicBezTo>
                <a:cubicBezTo>
                  <a:pt x="2681" y="285"/>
                  <a:pt x="2681" y="285"/>
                  <a:pt x="2681" y="285"/>
                </a:cubicBezTo>
                <a:cubicBezTo>
                  <a:pt x="2683" y="289"/>
                  <a:pt x="2683" y="289"/>
                  <a:pt x="2683" y="289"/>
                </a:cubicBezTo>
                <a:cubicBezTo>
                  <a:pt x="2684" y="293"/>
                  <a:pt x="2684" y="293"/>
                  <a:pt x="2684" y="293"/>
                </a:cubicBezTo>
                <a:cubicBezTo>
                  <a:pt x="2685" y="297"/>
                  <a:pt x="2685" y="297"/>
                  <a:pt x="2685" y="297"/>
                </a:cubicBezTo>
                <a:cubicBezTo>
                  <a:pt x="2689" y="297"/>
                  <a:pt x="2689" y="297"/>
                  <a:pt x="2689" y="297"/>
                </a:cubicBezTo>
                <a:cubicBezTo>
                  <a:pt x="2693" y="295"/>
                  <a:pt x="2693" y="295"/>
                  <a:pt x="2693" y="295"/>
                </a:cubicBezTo>
                <a:cubicBezTo>
                  <a:pt x="2694" y="294"/>
                  <a:pt x="2694" y="294"/>
                  <a:pt x="2694" y="294"/>
                </a:cubicBezTo>
                <a:cubicBezTo>
                  <a:pt x="2695" y="293"/>
                  <a:pt x="2695" y="293"/>
                  <a:pt x="2695" y="293"/>
                </a:cubicBezTo>
                <a:cubicBezTo>
                  <a:pt x="2697" y="289"/>
                  <a:pt x="2697" y="289"/>
                  <a:pt x="2697" y="289"/>
                </a:cubicBezTo>
                <a:cubicBezTo>
                  <a:pt x="2699" y="285"/>
                  <a:pt x="2699" y="285"/>
                  <a:pt x="2699" y="285"/>
                </a:cubicBezTo>
                <a:cubicBezTo>
                  <a:pt x="2700" y="285"/>
                  <a:pt x="2700" y="285"/>
                  <a:pt x="2700" y="285"/>
                </a:cubicBezTo>
                <a:cubicBezTo>
                  <a:pt x="2701" y="283"/>
                  <a:pt x="2701" y="283"/>
                  <a:pt x="2701" y="283"/>
                </a:cubicBezTo>
                <a:cubicBezTo>
                  <a:pt x="2727" y="257"/>
                  <a:pt x="2727" y="257"/>
                  <a:pt x="2727" y="257"/>
                </a:cubicBezTo>
                <a:cubicBezTo>
                  <a:pt x="2744" y="240"/>
                  <a:pt x="2768" y="224"/>
                  <a:pt x="2799" y="209"/>
                </a:cubicBezTo>
                <a:cubicBezTo>
                  <a:pt x="2830" y="195"/>
                  <a:pt x="2864" y="183"/>
                  <a:pt x="2901" y="175"/>
                </a:cubicBezTo>
                <a:cubicBezTo>
                  <a:pt x="2938" y="167"/>
                  <a:pt x="2990" y="163"/>
                  <a:pt x="3057" y="163"/>
                </a:cubicBezTo>
                <a:cubicBezTo>
                  <a:pt x="3124" y="163"/>
                  <a:pt x="3182" y="168"/>
                  <a:pt x="3231" y="177"/>
                </a:cubicBezTo>
                <a:cubicBezTo>
                  <a:pt x="3280" y="187"/>
                  <a:pt x="3327" y="199"/>
                  <a:pt x="3371" y="215"/>
                </a:cubicBezTo>
                <a:cubicBezTo>
                  <a:pt x="3415" y="231"/>
                  <a:pt x="3455" y="250"/>
                  <a:pt x="3491" y="271"/>
                </a:cubicBezTo>
                <a:cubicBezTo>
                  <a:pt x="3527" y="293"/>
                  <a:pt x="3558" y="316"/>
                  <a:pt x="3584" y="342"/>
                </a:cubicBezTo>
                <a:cubicBezTo>
                  <a:pt x="3610" y="368"/>
                  <a:pt x="3630" y="395"/>
                  <a:pt x="3643" y="421"/>
                </a:cubicBezTo>
                <a:cubicBezTo>
                  <a:pt x="3656" y="448"/>
                  <a:pt x="3665" y="469"/>
                  <a:pt x="3669" y="485"/>
                </a:cubicBezTo>
                <a:cubicBezTo>
                  <a:pt x="3673" y="501"/>
                  <a:pt x="3674" y="527"/>
                  <a:pt x="3673" y="561"/>
                </a:cubicBezTo>
                <a:cubicBezTo>
                  <a:pt x="3672" y="596"/>
                  <a:pt x="3667" y="625"/>
                  <a:pt x="3659" y="649"/>
                </a:cubicBezTo>
                <a:cubicBezTo>
                  <a:pt x="3651" y="673"/>
                  <a:pt x="3646" y="687"/>
                  <a:pt x="3645" y="691"/>
                </a:cubicBezTo>
                <a:cubicBezTo>
                  <a:pt x="3643" y="697"/>
                  <a:pt x="3643" y="697"/>
                  <a:pt x="3643" y="697"/>
                </a:cubicBezTo>
                <a:cubicBezTo>
                  <a:pt x="3642" y="701"/>
                  <a:pt x="3642" y="701"/>
                  <a:pt x="3642" y="701"/>
                </a:cubicBezTo>
                <a:cubicBezTo>
                  <a:pt x="3641" y="705"/>
                  <a:pt x="3641" y="705"/>
                  <a:pt x="3641" y="705"/>
                </a:cubicBezTo>
                <a:cubicBezTo>
                  <a:pt x="3693" y="709"/>
                  <a:pt x="3693" y="709"/>
                  <a:pt x="3693" y="709"/>
                </a:cubicBezTo>
                <a:cubicBezTo>
                  <a:pt x="3728" y="710"/>
                  <a:pt x="3757" y="716"/>
                  <a:pt x="3782" y="726"/>
                </a:cubicBezTo>
                <a:cubicBezTo>
                  <a:pt x="3807" y="736"/>
                  <a:pt x="3830" y="750"/>
                  <a:pt x="3853" y="767"/>
                </a:cubicBezTo>
                <a:cubicBezTo>
                  <a:pt x="3876" y="785"/>
                  <a:pt x="3897" y="807"/>
                  <a:pt x="3917" y="835"/>
                </a:cubicBezTo>
                <a:cubicBezTo>
                  <a:pt x="3937" y="863"/>
                  <a:pt x="3954" y="895"/>
                  <a:pt x="3969" y="929"/>
                </a:cubicBezTo>
                <a:cubicBezTo>
                  <a:pt x="3984" y="964"/>
                  <a:pt x="3994" y="998"/>
                  <a:pt x="4001" y="1031"/>
                </a:cubicBezTo>
                <a:cubicBezTo>
                  <a:pt x="4008" y="1065"/>
                  <a:pt x="4010" y="1105"/>
                  <a:pt x="4009" y="1153"/>
                </a:cubicBezTo>
                <a:cubicBezTo>
                  <a:pt x="4008" y="1201"/>
                  <a:pt x="4002" y="1243"/>
                  <a:pt x="3991" y="1277"/>
                </a:cubicBezTo>
                <a:cubicBezTo>
                  <a:pt x="3980" y="1312"/>
                  <a:pt x="3966" y="1345"/>
                  <a:pt x="3947" y="1375"/>
                </a:cubicBezTo>
                <a:cubicBezTo>
                  <a:pt x="3928" y="1406"/>
                  <a:pt x="3907" y="1432"/>
                  <a:pt x="3884" y="1454"/>
                </a:cubicBezTo>
                <a:cubicBezTo>
                  <a:pt x="3861" y="1476"/>
                  <a:pt x="3834" y="1496"/>
                  <a:pt x="3803" y="1513"/>
                </a:cubicBezTo>
                <a:cubicBezTo>
                  <a:pt x="3772" y="1531"/>
                  <a:pt x="3738" y="1545"/>
                  <a:pt x="3699" y="1555"/>
                </a:cubicBezTo>
                <a:cubicBezTo>
                  <a:pt x="3660" y="1566"/>
                  <a:pt x="3635" y="1572"/>
                  <a:pt x="3623" y="1573"/>
                </a:cubicBezTo>
                <a:cubicBezTo>
                  <a:pt x="3611" y="1575"/>
                  <a:pt x="3598" y="1576"/>
                  <a:pt x="3585" y="1577"/>
                </a:cubicBezTo>
                <a:cubicBezTo>
                  <a:pt x="3565" y="1579"/>
                  <a:pt x="3565" y="1579"/>
                  <a:pt x="3565" y="1579"/>
                </a:cubicBezTo>
                <a:cubicBezTo>
                  <a:pt x="3564" y="1581"/>
                  <a:pt x="3564" y="1581"/>
                  <a:pt x="3564" y="1581"/>
                </a:cubicBezTo>
                <a:cubicBezTo>
                  <a:pt x="3563" y="1581"/>
                  <a:pt x="3563" y="1581"/>
                  <a:pt x="3563" y="1581"/>
                </a:cubicBezTo>
                <a:cubicBezTo>
                  <a:pt x="3563" y="1585"/>
                  <a:pt x="3563" y="1585"/>
                  <a:pt x="3563" y="1585"/>
                </a:cubicBezTo>
                <a:cubicBezTo>
                  <a:pt x="3563" y="1589"/>
                  <a:pt x="3563" y="1589"/>
                  <a:pt x="3563" y="1589"/>
                </a:cubicBezTo>
                <a:cubicBezTo>
                  <a:pt x="3565" y="1593"/>
                  <a:pt x="3565" y="1593"/>
                  <a:pt x="3565" y="1593"/>
                </a:cubicBezTo>
                <a:cubicBezTo>
                  <a:pt x="3566" y="1596"/>
                  <a:pt x="3570" y="1605"/>
                  <a:pt x="3575" y="1621"/>
                </a:cubicBezTo>
                <a:cubicBezTo>
                  <a:pt x="3580" y="1637"/>
                  <a:pt x="3584" y="1657"/>
                  <a:pt x="3585" y="1681"/>
                </a:cubicBezTo>
                <a:cubicBezTo>
                  <a:pt x="3586" y="1705"/>
                  <a:pt x="3583" y="1730"/>
                  <a:pt x="3575" y="1755"/>
                </a:cubicBezTo>
                <a:cubicBezTo>
                  <a:pt x="3567" y="1781"/>
                  <a:pt x="3554" y="1806"/>
                  <a:pt x="3537" y="1831"/>
                </a:cubicBezTo>
                <a:cubicBezTo>
                  <a:pt x="3520" y="1857"/>
                  <a:pt x="3495" y="1883"/>
                  <a:pt x="3462" y="1910"/>
                </a:cubicBezTo>
                <a:cubicBezTo>
                  <a:pt x="3429" y="1938"/>
                  <a:pt x="3389" y="1963"/>
                  <a:pt x="3341" y="1987"/>
                </a:cubicBezTo>
                <a:cubicBezTo>
                  <a:pt x="3293" y="2011"/>
                  <a:pt x="3244" y="2030"/>
                  <a:pt x="3193" y="2043"/>
                </a:cubicBezTo>
                <a:cubicBezTo>
                  <a:pt x="3142" y="2057"/>
                  <a:pt x="3090" y="2064"/>
                  <a:pt x="3037" y="2065"/>
                </a:cubicBezTo>
                <a:cubicBezTo>
                  <a:pt x="2984" y="2067"/>
                  <a:pt x="2944" y="2065"/>
                  <a:pt x="2919" y="2059"/>
                </a:cubicBezTo>
                <a:cubicBezTo>
                  <a:pt x="2894" y="2054"/>
                  <a:pt x="2869" y="2046"/>
                  <a:pt x="2844" y="2034"/>
                </a:cubicBezTo>
                <a:cubicBezTo>
                  <a:pt x="2807" y="2017"/>
                  <a:pt x="2807" y="2017"/>
                  <a:pt x="2807" y="2017"/>
                </a:cubicBezTo>
                <a:cubicBezTo>
                  <a:pt x="2806" y="2017"/>
                  <a:pt x="2806" y="2017"/>
                  <a:pt x="2806" y="2017"/>
                </a:cubicBezTo>
                <a:cubicBezTo>
                  <a:pt x="2805" y="2015"/>
                  <a:pt x="2805" y="2015"/>
                  <a:pt x="2805" y="2015"/>
                </a:cubicBezTo>
                <a:cubicBezTo>
                  <a:pt x="2799" y="2014"/>
                  <a:pt x="2799" y="2014"/>
                  <a:pt x="2799" y="2014"/>
                </a:cubicBezTo>
                <a:cubicBezTo>
                  <a:pt x="2793" y="2013"/>
                  <a:pt x="2793" y="2013"/>
                  <a:pt x="2793" y="2013"/>
                </a:cubicBezTo>
                <a:cubicBezTo>
                  <a:pt x="2792" y="2025"/>
                  <a:pt x="2792" y="2025"/>
                  <a:pt x="2792" y="2025"/>
                </a:cubicBezTo>
                <a:cubicBezTo>
                  <a:pt x="2791" y="2033"/>
                  <a:pt x="2789" y="2044"/>
                  <a:pt x="2785" y="2057"/>
                </a:cubicBezTo>
                <a:cubicBezTo>
                  <a:pt x="2781" y="2071"/>
                  <a:pt x="2771" y="2088"/>
                  <a:pt x="2756" y="2109"/>
                </a:cubicBezTo>
                <a:cubicBezTo>
                  <a:pt x="2741" y="2129"/>
                  <a:pt x="2718" y="2150"/>
                  <a:pt x="2688" y="2173"/>
                </a:cubicBezTo>
                <a:cubicBezTo>
                  <a:pt x="2658" y="2194"/>
                  <a:pt x="2620" y="2216"/>
                  <a:pt x="2574" y="2237"/>
                </a:cubicBezTo>
                <a:cubicBezTo>
                  <a:pt x="2528" y="2257"/>
                  <a:pt x="2477" y="2275"/>
                  <a:pt x="2421" y="2289"/>
                </a:cubicBezTo>
                <a:cubicBezTo>
                  <a:pt x="2337" y="2311"/>
                  <a:pt x="2337" y="2311"/>
                  <a:pt x="2337" y="2311"/>
                </a:cubicBezTo>
                <a:cubicBezTo>
                  <a:pt x="2325" y="2313"/>
                  <a:pt x="2325" y="2313"/>
                  <a:pt x="2325" y="2313"/>
                </a:cubicBezTo>
                <a:cubicBezTo>
                  <a:pt x="2313" y="2315"/>
                  <a:pt x="2313" y="2315"/>
                  <a:pt x="2313" y="2315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299" y="2318"/>
                  <a:pt x="2299" y="2318"/>
                  <a:pt x="2299" y="2318"/>
                </a:cubicBezTo>
                <a:cubicBezTo>
                  <a:pt x="2290" y="2319"/>
                  <a:pt x="2280" y="2320"/>
                  <a:pt x="2271" y="2321"/>
                </a:cubicBezTo>
                <a:cubicBezTo>
                  <a:pt x="2262" y="2323"/>
                  <a:pt x="2218" y="2323"/>
                  <a:pt x="2139" y="2323"/>
                </a:cubicBezTo>
                <a:cubicBezTo>
                  <a:pt x="2060" y="2323"/>
                  <a:pt x="2000" y="2319"/>
                  <a:pt x="1957" y="2309"/>
                </a:cubicBezTo>
                <a:cubicBezTo>
                  <a:pt x="1914" y="2300"/>
                  <a:pt x="1875" y="2287"/>
                  <a:pt x="1839" y="2271"/>
                </a:cubicBezTo>
                <a:cubicBezTo>
                  <a:pt x="1803" y="2255"/>
                  <a:pt x="1772" y="2237"/>
                  <a:pt x="1747" y="2217"/>
                </a:cubicBezTo>
                <a:cubicBezTo>
                  <a:pt x="1722" y="2197"/>
                  <a:pt x="1699" y="2174"/>
                  <a:pt x="1680" y="2149"/>
                </a:cubicBezTo>
                <a:cubicBezTo>
                  <a:pt x="1651" y="2109"/>
                  <a:pt x="1651" y="2109"/>
                  <a:pt x="1651" y="2109"/>
                </a:cubicBezTo>
                <a:cubicBezTo>
                  <a:pt x="1649" y="2105"/>
                  <a:pt x="1649" y="2105"/>
                  <a:pt x="1649" y="2105"/>
                </a:cubicBezTo>
                <a:cubicBezTo>
                  <a:pt x="1647" y="2101"/>
                  <a:pt x="1647" y="2101"/>
                  <a:pt x="1647" y="2101"/>
                </a:cubicBezTo>
                <a:cubicBezTo>
                  <a:pt x="1646" y="2097"/>
                  <a:pt x="1646" y="2097"/>
                  <a:pt x="1646" y="2097"/>
                </a:cubicBezTo>
                <a:cubicBezTo>
                  <a:pt x="1645" y="2093"/>
                  <a:pt x="1645" y="2093"/>
                  <a:pt x="1645" y="2093"/>
                </a:cubicBezTo>
                <a:cubicBezTo>
                  <a:pt x="1641" y="2093"/>
                  <a:pt x="1641" y="2093"/>
                  <a:pt x="1641" y="2093"/>
                </a:cubicBezTo>
                <a:cubicBezTo>
                  <a:pt x="1637" y="2093"/>
                  <a:pt x="1637" y="2093"/>
                  <a:pt x="1637" y="2093"/>
                </a:cubicBezTo>
                <a:cubicBezTo>
                  <a:pt x="1636" y="2097"/>
                  <a:pt x="1636" y="2097"/>
                  <a:pt x="1636" y="2097"/>
                </a:cubicBezTo>
                <a:cubicBezTo>
                  <a:pt x="1635" y="2101"/>
                  <a:pt x="1635" y="2101"/>
                  <a:pt x="1635" y="2101"/>
                </a:cubicBezTo>
                <a:cubicBezTo>
                  <a:pt x="1633" y="2105"/>
                  <a:pt x="1633" y="2105"/>
                  <a:pt x="1633" y="2105"/>
                </a:cubicBezTo>
                <a:cubicBezTo>
                  <a:pt x="1632" y="2108"/>
                  <a:pt x="1629" y="2113"/>
                  <a:pt x="1625" y="2119"/>
                </a:cubicBezTo>
                <a:cubicBezTo>
                  <a:pt x="1621" y="2126"/>
                  <a:pt x="1611" y="2136"/>
                  <a:pt x="1595" y="2149"/>
                </a:cubicBezTo>
                <a:cubicBezTo>
                  <a:pt x="1579" y="2163"/>
                  <a:pt x="1557" y="2175"/>
                  <a:pt x="1528" y="2186"/>
                </a:cubicBezTo>
                <a:cubicBezTo>
                  <a:pt x="1499" y="2198"/>
                  <a:pt x="1463" y="2206"/>
                  <a:pt x="1419" y="2211"/>
                </a:cubicBezTo>
                <a:cubicBezTo>
                  <a:pt x="1375" y="2217"/>
                  <a:pt x="1330" y="2218"/>
                  <a:pt x="1285" y="2215"/>
                </a:cubicBezTo>
                <a:cubicBezTo>
                  <a:pt x="1240" y="2213"/>
                  <a:pt x="1189" y="2205"/>
                  <a:pt x="1133" y="2193"/>
                </a:cubicBezTo>
                <a:cubicBezTo>
                  <a:pt x="1077" y="2181"/>
                  <a:pt x="1025" y="2166"/>
                  <a:pt x="977" y="2147"/>
                </a:cubicBezTo>
                <a:cubicBezTo>
                  <a:pt x="929" y="2129"/>
                  <a:pt x="890" y="2110"/>
                  <a:pt x="861" y="2091"/>
                </a:cubicBezTo>
                <a:cubicBezTo>
                  <a:pt x="832" y="2073"/>
                  <a:pt x="806" y="2053"/>
                  <a:pt x="785" y="2031"/>
                </a:cubicBezTo>
                <a:cubicBezTo>
                  <a:pt x="764" y="2010"/>
                  <a:pt x="747" y="1988"/>
                  <a:pt x="734" y="1965"/>
                </a:cubicBezTo>
                <a:cubicBezTo>
                  <a:pt x="721" y="1941"/>
                  <a:pt x="715" y="1911"/>
                  <a:pt x="715" y="1873"/>
                </a:cubicBezTo>
                <a:cubicBezTo>
                  <a:pt x="715" y="1817"/>
                  <a:pt x="715" y="1817"/>
                  <a:pt x="715" y="1817"/>
                </a:cubicBezTo>
                <a:cubicBezTo>
                  <a:pt x="716" y="1809"/>
                  <a:pt x="716" y="1809"/>
                  <a:pt x="716" y="1809"/>
                </a:cubicBezTo>
                <a:cubicBezTo>
                  <a:pt x="717" y="1801"/>
                  <a:pt x="717" y="1801"/>
                  <a:pt x="717" y="1801"/>
                </a:cubicBezTo>
                <a:cubicBezTo>
                  <a:pt x="713" y="1802"/>
                  <a:pt x="713" y="1802"/>
                  <a:pt x="713" y="1802"/>
                </a:cubicBezTo>
                <a:cubicBezTo>
                  <a:pt x="709" y="1803"/>
                  <a:pt x="709" y="1803"/>
                  <a:pt x="709" y="1803"/>
                </a:cubicBezTo>
                <a:cubicBezTo>
                  <a:pt x="703" y="1805"/>
                  <a:pt x="703" y="1805"/>
                  <a:pt x="703" y="1805"/>
                </a:cubicBezTo>
                <a:cubicBezTo>
                  <a:pt x="697" y="1807"/>
                  <a:pt x="697" y="1807"/>
                  <a:pt x="697" y="1807"/>
                </a:cubicBezTo>
                <a:cubicBezTo>
                  <a:pt x="691" y="1809"/>
                  <a:pt x="691" y="1809"/>
                  <a:pt x="691" y="1809"/>
                </a:cubicBezTo>
                <a:cubicBezTo>
                  <a:pt x="687" y="1811"/>
                  <a:pt x="680" y="1813"/>
                  <a:pt x="669" y="1815"/>
                </a:cubicBezTo>
                <a:cubicBezTo>
                  <a:pt x="658" y="1818"/>
                  <a:pt x="638" y="1820"/>
                  <a:pt x="609" y="1821"/>
                </a:cubicBezTo>
                <a:cubicBezTo>
                  <a:pt x="580" y="1823"/>
                  <a:pt x="552" y="1821"/>
                  <a:pt x="527" y="1817"/>
                </a:cubicBezTo>
                <a:cubicBezTo>
                  <a:pt x="502" y="1813"/>
                  <a:pt x="469" y="1804"/>
                  <a:pt x="429" y="1789"/>
                </a:cubicBezTo>
                <a:cubicBezTo>
                  <a:pt x="389" y="1775"/>
                  <a:pt x="351" y="1757"/>
                  <a:pt x="315" y="1735"/>
                </a:cubicBezTo>
                <a:cubicBezTo>
                  <a:pt x="279" y="1714"/>
                  <a:pt x="246" y="1690"/>
                  <a:pt x="216" y="1662"/>
                </a:cubicBezTo>
                <a:cubicBezTo>
                  <a:pt x="186" y="1635"/>
                  <a:pt x="160" y="1607"/>
                  <a:pt x="139" y="1579"/>
                </a:cubicBezTo>
                <a:cubicBezTo>
                  <a:pt x="118" y="1551"/>
                  <a:pt x="100" y="1520"/>
                  <a:pt x="87" y="1485"/>
                </a:cubicBezTo>
                <a:cubicBezTo>
                  <a:pt x="74" y="1451"/>
                  <a:pt x="66" y="1419"/>
                  <a:pt x="65" y="1389"/>
                </a:cubicBezTo>
                <a:cubicBezTo>
                  <a:pt x="64" y="1360"/>
                  <a:pt x="64" y="1339"/>
                  <a:pt x="67" y="1327"/>
                </a:cubicBezTo>
                <a:cubicBezTo>
                  <a:pt x="70" y="1315"/>
                  <a:pt x="76" y="1297"/>
                  <a:pt x="87" y="1273"/>
                </a:cubicBezTo>
                <a:cubicBezTo>
                  <a:pt x="98" y="1249"/>
                  <a:pt x="112" y="1227"/>
                  <a:pt x="129" y="1205"/>
                </a:cubicBezTo>
                <a:cubicBezTo>
                  <a:pt x="155" y="1173"/>
                  <a:pt x="155" y="1173"/>
                  <a:pt x="155" y="1173"/>
                </a:cubicBezTo>
                <a:cubicBezTo>
                  <a:pt x="156" y="1173"/>
                  <a:pt x="156" y="1173"/>
                  <a:pt x="156" y="1173"/>
                </a:cubicBezTo>
                <a:cubicBezTo>
                  <a:pt x="157" y="1171"/>
                  <a:pt x="157" y="1171"/>
                  <a:pt x="157" y="1171"/>
                </a:cubicBezTo>
                <a:cubicBezTo>
                  <a:pt x="158" y="1170"/>
                  <a:pt x="158" y="1170"/>
                  <a:pt x="158" y="1170"/>
                </a:cubicBezTo>
                <a:cubicBezTo>
                  <a:pt x="159" y="1169"/>
                  <a:pt x="159" y="1169"/>
                  <a:pt x="159" y="1169"/>
                </a:cubicBezTo>
                <a:cubicBezTo>
                  <a:pt x="160" y="1165"/>
                  <a:pt x="160" y="1165"/>
                  <a:pt x="160" y="1165"/>
                </a:cubicBezTo>
                <a:cubicBezTo>
                  <a:pt x="161" y="1161"/>
                  <a:pt x="161" y="1161"/>
                  <a:pt x="161" y="1161"/>
                </a:cubicBezTo>
                <a:cubicBezTo>
                  <a:pt x="157" y="1161"/>
                  <a:pt x="157" y="1161"/>
                  <a:pt x="157" y="1161"/>
                </a:cubicBezTo>
                <a:cubicBezTo>
                  <a:pt x="153" y="1159"/>
                  <a:pt x="153" y="1159"/>
                  <a:pt x="153" y="1159"/>
                </a:cubicBezTo>
                <a:cubicBezTo>
                  <a:pt x="152" y="1158"/>
                  <a:pt x="152" y="1158"/>
                  <a:pt x="152" y="1158"/>
                </a:cubicBezTo>
                <a:cubicBezTo>
                  <a:pt x="151" y="1158"/>
                  <a:pt x="142" y="1152"/>
                  <a:pt x="124" y="1141"/>
                </a:cubicBezTo>
                <a:cubicBezTo>
                  <a:pt x="106" y="1129"/>
                  <a:pt x="87" y="1112"/>
                  <a:pt x="66" y="1089"/>
                </a:cubicBezTo>
                <a:cubicBezTo>
                  <a:pt x="45" y="1065"/>
                  <a:pt x="30" y="1039"/>
                  <a:pt x="19" y="1011"/>
                </a:cubicBezTo>
                <a:cubicBezTo>
                  <a:pt x="8" y="983"/>
                  <a:pt x="2" y="955"/>
                  <a:pt x="1" y="925"/>
                </a:cubicBezTo>
                <a:cubicBezTo>
                  <a:pt x="0" y="896"/>
                  <a:pt x="2" y="869"/>
                  <a:pt x="7" y="843"/>
                </a:cubicBezTo>
                <a:cubicBezTo>
                  <a:pt x="12" y="818"/>
                  <a:pt x="23" y="788"/>
                  <a:pt x="39" y="753"/>
                </a:cubicBezTo>
                <a:cubicBezTo>
                  <a:pt x="55" y="719"/>
                  <a:pt x="74" y="688"/>
                  <a:pt x="95" y="661"/>
                </a:cubicBezTo>
                <a:cubicBezTo>
                  <a:pt x="116" y="635"/>
                  <a:pt x="140" y="610"/>
                  <a:pt x="167" y="587"/>
                </a:cubicBezTo>
                <a:cubicBezTo>
                  <a:pt x="194" y="565"/>
                  <a:pt x="223" y="544"/>
                  <a:pt x="254" y="526"/>
                </a:cubicBezTo>
                <a:cubicBezTo>
                  <a:pt x="285" y="508"/>
                  <a:pt x="318" y="493"/>
                  <a:pt x="353" y="481"/>
                </a:cubicBezTo>
                <a:cubicBezTo>
                  <a:pt x="388" y="469"/>
                  <a:pt x="430" y="461"/>
                  <a:pt x="479" y="455"/>
                </a:cubicBezTo>
                <a:cubicBezTo>
                  <a:pt x="528" y="450"/>
                  <a:pt x="553" y="437"/>
                  <a:pt x="554" y="417"/>
                </a:cubicBezTo>
                <a:cubicBezTo>
                  <a:pt x="555" y="396"/>
                  <a:pt x="560" y="373"/>
                  <a:pt x="569" y="349"/>
                </a:cubicBezTo>
                <a:cubicBezTo>
                  <a:pt x="578" y="325"/>
                  <a:pt x="592" y="303"/>
                  <a:pt x="609" y="281"/>
                </a:cubicBezTo>
                <a:cubicBezTo>
                  <a:pt x="626" y="260"/>
                  <a:pt x="648" y="238"/>
                  <a:pt x="675" y="215"/>
                </a:cubicBezTo>
                <a:cubicBezTo>
                  <a:pt x="702" y="193"/>
                  <a:pt x="735" y="170"/>
                  <a:pt x="776" y="149"/>
                </a:cubicBezTo>
                <a:cubicBezTo>
                  <a:pt x="817" y="126"/>
                  <a:pt x="858" y="109"/>
                  <a:pt x="899" y="97"/>
                </a:cubicBezTo>
                <a:cubicBezTo>
                  <a:pt x="961" y="77"/>
                  <a:pt x="961" y="77"/>
                  <a:pt x="961" y="77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963" y="77"/>
                  <a:pt x="963" y="77"/>
                  <a:pt x="964" y="75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1015" y="66"/>
                  <a:pt x="1015" y="66"/>
                  <a:pt x="1015" y="66"/>
                </a:cubicBezTo>
                <a:cubicBezTo>
                  <a:pt x="1048" y="62"/>
                  <a:pt x="1092" y="60"/>
                  <a:pt x="1145" y="61"/>
                </a:cubicBezTo>
                <a:cubicBezTo>
                  <a:pt x="1198" y="63"/>
                  <a:pt x="1246" y="68"/>
                  <a:pt x="1289" y="77"/>
                </a:cubicBezTo>
                <a:cubicBezTo>
                  <a:pt x="1332" y="87"/>
                  <a:pt x="1376" y="101"/>
                  <a:pt x="1421" y="121"/>
                </a:cubicBezTo>
                <a:cubicBezTo>
                  <a:pt x="1466" y="141"/>
                  <a:pt x="1500" y="159"/>
                  <a:pt x="1523" y="173"/>
                </a:cubicBezTo>
                <a:cubicBezTo>
                  <a:pt x="1546" y="188"/>
                  <a:pt x="1559" y="196"/>
                  <a:pt x="1563" y="197"/>
                </a:cubicBezTo>
                <a:cubicBezTo>
                  <a:pt x="1569" y="197"/>
                  <a:pt x="1569" y="197"/>
                  <a:pt x="1569" y="197"/>
                </a:cubicBezTo>
                <a:cubicBezTo>
                  <a:pt x="1585" y="169"/>
                  <a:pt x="1585" y="169"/>
                  <a:pt x="1585" y="169"/>
                </a:cubicBezTo>
                <a:cubicBezTo>
                  <a:pt x="1596" y="149"/>
                  <a:pt x="1612" y="131"/>
                  <a:pt x="1633" y="113"/>
                </a:cubicBezTo>
                <a:cubicBezTo>
                  <a:pt x="1654" y="96"/>
                  <a:pt x="1684" y="79"/>
                  <a:pt x="1721" y="63"/>
                </a:cubicBezTo>
                <a:cubicBezTo>
                  <a:pt x="1758" y="47"/>
                  <a:pt x="1802" y="34"/>
                  <a:pt x="1851" y="23"/>
                </a:cubicBezTo>
                <a:cubicBezTo>
                  <a:pt x="1900" y="13"/>
                  <a:pt x="1938" y="6"/>
                  <a:pt x="1963" y="3"/>
                </a:cubicBezTo>
                <a:cubicBezTo>
                  <a:pt x="1988" y="1"/>
                  <a:pt x="2032" y="0"/>
                  <a:pt x="2095" y="1"/>
                </a:cubicBezTo>
                <a:cubicBezTo>
                  <a:pt x="2158" y="3"/>
                  <a:pt x="2215" y="8"/>
                  <a:pt x="2267" y="17"/>
                </a:cubicBezTo>
                <a:cubicBezTo>
                  <a:pt x="2319" y="27"/>
                  <a:pt x="2365" y="39"/>
                  <a:pt x="2405" y="53"/>
                </a:cubicBezTo>
                <a:cubicBezTo>
                  <a:pt x="2445" y="68"/>
                  <a:pt x="2481" y="84"/>
                  <a:pt x="2512" y="102"/>
                </a:cubicBezTo>
                <a:cubicBezTo>
                  <a:pt x="2543" y="120"/>
                  <a:pt x="2573" y="143"/>
                  <a:pt x="2601" y="171"/>
                </a:cubicBezTo>
                <a:cubicBezTo>
                  <a:pt x="2629" y="199"/>
                  <a:pt x="2648" y="223"/>
                  <a:pt x="2659" y="241"/>
                </a:cubicBezTo>
                <a:cubicBezTo>
                  <a:pt x="2670" y="260"/>
                  <a:pt x="2676" y="271"/>
                  <a:pt x="2677" y="27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13800000" scaled="0"/>
          </a:gradFill>
          <a:ln w="25400" cap="flat">
            <a:solidFill>
              <a:srgbClr val="80808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13416" y="1024989"/>
            <a:ext cx="2326213" cy="2400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sz="1600" dirty="0" smtClean="0"/>
              <a:t>Monitor Ports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96350" y="1597239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185419" y="1739377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374488" y="1881515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63556" y="2023653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0380" y="2040485"/>
            <a:ext cx="700292" cy="2123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7944966" y="1597239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740449" y="1739377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5932" y="1881515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331415" y="2023653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8239" y="2040485"/>
            <a:ext cx="700292" cy="2123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dirty="0" smtClean="0"/>
              <a:t>filters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6111257" y="2889968"/>
            <a:ext cx="1414383" cy="296564"/>
            <a:chOff x="6160685" y="2889968"/>
            <a:chExt cx="1414383" cy="29656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160685" y="2889968"/>
              <a:ext cx="1414383" cy="2965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5400000" scaled="0"/>
            </a:gradFill>
            <a:ln w="22225" cap="flat" cmpd="sng" algn="ctr">
              <a:solidFill>
                <a:srgbClr val="4E6D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60685" y="2932067"/>
              <a:ext cx="1414383" cy="2400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400" b="1">
                  <a:latin typeface="Arial Narrow" pitchFamily="34" charset="0"/>
                </a:defRPr>
              </a:lvl1pPr>
            </a:lstStyle>
            <a:p>
              <a:r>
                <a:rPr lang="en-US" sz="1600" dirty="0" smtClean="0"/>
                <a:t>Multiplexer</a:t>
              </a:r>
              <a:endParaRPr lang="en-US" sz="16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7518239" y="3038250"/>
            <a:ext cx="110811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" name="Group 132"/>
          <p:cNvGrpSpPr/>
          <p:nvPr/>
        </p:nvGrpSpPr>
        <p:grpSpPr>
          <a:xfrm>
            <a:off x="6111257" y="3579130"/>
            <a:ext cx="1414383" cy="296564"/>
            <a:chOff x="6160685" y="2889968"/>
            <a:chExt cx="1414383" cy="296564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6160685" y="2889968"/>
              <a:ext cx="1414383" cy="2965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5400000" scaled="0"/>
            </a:gradFill>
            <a:ln w="22225" cap="flat" cmpd="sng" algn="ctr">
              <a:solidFill>
                <a:srgbClr val="4E6D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160685" y="2932067"/>
              <a:ext cx="1414383" cy="2400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400" b="1">
                  <a:latin typeface="Arial Narrow" pitchFamily="34" charset="0"/>
                </a:defRPr>
              </a:lvl1pPr>
            </a:lstStyle>
            <a:p>
              <a:r>
                <a:rPr lang="en-US" sz="1600" dirty="0" smtClean="0"/>
                <a:t>Delivery</a:t>
              </a:r>
              <a:endParaRPr lang="en-US" sz="1600" dirty="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5349833" y="3434584"/>
            <a:ext cx="548640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Service Node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275835" y="4298652"/>
            <a:ext cx="958993" cy="2400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sz="1600" dirty="0" smtClean="0"/>
              <a:t>Tooling</a:t>
            </a:r>
            <a:endParaRPr lang="en-US" sz="1600" dirty="0"/>
          </a:p>
        </p:txBody>
      </p:sp>
      <p:cxnSp>
        <p:nvCxnSpPr>
          <p:cNvPr id="146" name="Straight Arrow Connector 145"/>
          <p:cNvCxnSpPr>
            <a:endCxn id="54" idx="1"/>
          </p:cNvCxnSpPr>
          <p:nvPr/>
        </p:nvCxnSpPr>
        <p:spPr>
          <a:xfrm flipV="1">
            <a:off x="7234828" y="3062132"/>
            <a:ext cx="1008416" cy="4831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/>
          <p:nvPr/>
        </p:nvCxnSpPr>
        <p:spPr>
          <a:xfrm>
            <a:off x="6692623" y="2267898"/>
            <a:ext cx="1933435" cy="6641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>
          <a:xfrm>
            <a:off x="8418637" y="2854597"/>
            <a:ext cx="617845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Tap Application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6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710293"/>
          </a:xfrm>
        </p:spPr>
        <p:txBody>
          <a:bodyPr/>
          <a:lstStyle/>
          <a:p>
            <a:r>
              <a:rPr lang="en-US" dirty="0" smtClean="0"/>
              <a:t>Desired Architecture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6" y="643646"/>
            <a:ext cx="8254699" cy="4139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23" y="2399164"/>
            <a:ext cx="3340246" cy="8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Top 10 Requirements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39" y="831273"/>
            <a:ext cx="7816334" cy="362642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1. Commodity hardware based upon merchant silicon with either an open </a:t>
            </a:r>
            <a:r>
              <a:rPr lang="en-US" sz="1200" dirty="0" smtClean="0"/>
              <a:t>or propriety </a:t>
            </a:r>
            <a:r>
              <a:rPr lang="en-US" sz="1200" dirty="0"/>
              <a:t>Switch </a:t>
            </a:r>
            <a:r>
              <a:rPr lang="en-US" sz="1200" dirty="0" smtClean="0"/>
              <a:t>OS.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2. Granular filtering based on 5-Tuple and/or even more., including </a:t>
            </a:r>
            <a:r>
              <a:rPr lang="en-US" sz="1200" dirty="0" smtClean="0"/>
              <a:t>Application signatures</a:t>
            </a:r>
            <a:r>
              <a:rPr lang="en-US" sz="1200" dirty="0"/>
              <a:t>, and </a:t>
            </a:r>
            <a:r>
              <a:rPr lang="en-US" sz="1200" dirty="0" err="1"/>
              <a:t>QoS</a:t>
            </a:r>
            <a:r>
              <a:rPr lang="en-US" sz="1200" dirty="0"/>
              <a:t> marking capability.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3. Capability to work with both underlay and overlay protocols, </a:t>
            </a:r>
            <a:r>
              <a:rPr lang="en-US" sz="1200" dirty="0" smtClean="0"/>
              <a:t>providing independent </a:t>
            </a:r>
            <a:r>
              <a:rPr lang="en-US" sz="1200" dirty="0"/>
              <a:t>filtering on either, and/or correlate both traffic.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4. Process data without impact to production flow/processing flow (</a:t>
            </a:r>
            <a:r>
              <a:rPr lang="en-US" sz="1200" dirty="0" smtClean="0"/>
              <a:t>CPU/Memory/Bandwidth). 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5. Horizontal scalability with the capability of resource management feedback.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6. Must be able to locally process data and create traffic signaling/alerting, </a:t>
            </a:r>
            <a:r>
              <a:rPr lang="en-US" sz="1200" dirty="0" smtClean="0"/>
              <a:t>while executing </a:t>
            </a:r>
            <a:r>
              <a:rPr lang="en-US" sz="1200" dirty="0"/>
              <a:t>defined traffic based actions.</a:t>
            </a:r>
            <a:r>
              <a:rPr lang="en-US" sz="1200" b="1" dirty="0"/>
              <a:t>  </a:t>
            </a:r>
          </a:p>
          <a:p>
            <a:pPr marL="0" indent="0">
              <a:buNone/>
            </a:pPr>
            <a:r>
              <a:rPr lang="en-US" sz="1200" dirty="0"/>
              <a:t>7. Interoperability between vendors: integration and output that will support </a:t>
            </a:r>
            <a:r>
              <a:rPr lang="en-US" sz="1200" dirty="0" smtClean="0"/>
              <a:t>data collection </a:t>
            </a:r>
            <a:r>
              <a:rPr lang="en-US" sz="1200" dirty="0"/>
              <a:t>integration.  Open API for access and management (in/out).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8. Capability of Packet De-duplication/Packet Slicing/Data Masking and </a:t>
            </a:r>
            <a:r>
              <a:rPr lang="en-US" sz="1200" dirty="0" smtClean="0"/>
              <a:t>Application Recognition</a:t>
            </a:r>
            <a:r>
              <a:rPr lang="en-US" sz="1200" dirty="0"/>
              <a:t>, including Packet Organization</a:t>
            </a:r>
            <a:r>
              <a:rPr lang="en-US" sz="1200" b="1" dirty="0"/>
              <a:t>. </a:t>
            </a:r>
          </a:p>
          <a:p>
            <a:pPr marL="0" indent="0">
              <a:buNone/>
            </a:pPr>
            <a:r>
              <a:rPr lang="en-US" sz="1200" dirty="0"/>
              <a:t>9. Must be</a:t>
            </a:r>
            <a:r>
              <a:rPr lang="en-US" sz="1200" b="1" dirty="0"/>
              <a:t> Security and Compliance </a:t>
            </a:r>
            <a:r>
              <a:rPr lang="en-US" sz="1200" b="1" dirty="0" smtClean="0"/>
              <a:t>aware. 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10. Multilayer visibility between underlay and overlay protocol use for </a:t>
            </a:r>
            <a:r>
              <a:rPr lang="en-US" sz="1200" dirty="0" smtClean="0"/>
              <a:t>management/SLA</a:t>
            </a:r>
            <a:r>
              <a:rPr lang="en-US" sz="1200" dirty="0"/>
              <a:t>, monitoring/alerting, troubleshooting and reporting capabilities.</a:t>
            </a:r>
            <a:r>
              <a:rPr lang="en-US" sz="1200" b="1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4691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764</Words>
  <Application>Microsoft Office PowerPoint</Application>
  <PresentationFormat>On-screen Show (16:9)</PresentationFormat>
  <Paragraphs>110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32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Century Gothic</vt:lpstr>
      <vt:lpstr>Times New Roman</vt:lpstr>
      <vt:lpstr>Trebuchet MS</vt:lpstr>
      <vt:lpstr>Verdana</vt:lpstr>
      <vt:lpstr>lr</vt:lpstr>
      <vt:lpstr>ONUG Open Networking Use Cases</vt:lpstr>
      <vt:lpstr>Today Discussion</vt:lpstr>
      <vt:lpstr>Common Format Requirement</vt:lpstr>
      <vt:lpstr>Appendix – Previous Meeting Notes</vt:lpstr>
      <vt:lpstr>Attendee Today</vt:lpstr>
      <vt:lpstr>Timeline</vt:lpstr>
      <vt:lpstr>Refresh Memory -- Traffic Monitoring/Visibility</vt:lpstr>
      <vt:lpstr>Desired Architecture</vt:lpstr>
      <vt:lpstr>Top 10 Requirements</vt:lpstr>
      <vt:lpstr>PowerPoint Presentation</vt:lpstr>
      <vt:lpstr>PowerPoint Presentation</vt:lpstr>
      <vt:lpstr>Inter-relationships of ONUG Management Working Groups </vt:lpstr>
      <vt:lpstr>ONUG Service Lifecycle Management Automation Framework</vt:lpstr>
      <vt:lpstr>IT Service Lifecycle</vt:lpstr>
      <vt:lpstr>Health</vt:lpstr>
      <vt:lpstr>K12</vt:lpstr>
      <vt:lpstr>head office</vt:lpstr>
      <vt:lpstr>Regional Offfice</vt:lpstr>
      <vt:lpstr>Branch Office</vt:lpstr>
      <vt:lpstr>Tele-Commuter</vt:lpstr>
      <vt:lpstr>coffee</vt:lpstr>
      <vt:lpstr>Module 1</vt:lpstr>
      <vt:lpstr>Solutions in Action</vt:lpstr>
      <vt:lpstr>Introcuction and Welcome</vt:lpstr>
      <vt:lpstr>Summary and Close</vt:lpstr>
      <vt:lpstr>finANCE</vt:lpstr>
      <vt:lpstr>Government</vt:lpstr>
      <vt:lpstr>Enterprise Summary</vt:lpstr>
      <vt:lpstr>Security</vt:lpstr>
      <vt:lpstr>Collaboration</vt:lpstr>
      <vt:lpstr>Mobility</vt:lpstr>
      <vt:lpstr>Content</vt:lpstr>
      <vt:lpstr>Module 2</vt:lpstr>
      <vt:lpstr>Health Admin</vt:lpstr>
      <vt:lpstr>health Business management</vt:lpstr>
      <vt:lpstr>health Medical</vt:lpstr>
      <vt:lpstr>Health - Patient</vt:lpstr>
      <vt:lpstr>Tular</vt:lpstr>
      <vt:lpstr>Education - Admin</vt:lpstr>
      <vt:lpstr>Education - Faculty</vt:lpstr>
      <vt:lpstr>Education - Student</vt:lpstr>
      <vt:lpstr>Education - Parents</vt:lpstr>
      <vt:lpstr>Education External</vt:lpstr>
      <vt:lpstr>Nevada</vt:lpstr>
      <vt:lpstr>Mountin Bank</vt:lpstr>
      <vt:lpstr>XRN</vt:lpstr>
    </vt:vector>
  </TitlesOfParts>
  <Manager>Dave Zwicker</Manager>
  <Company>Lippis Enterprises,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Partnering with 3Com</dc:subject>
  <dc:creator>Nick Lippis</dc:creator>
  <cp:lastModifiedBy>ak320690</cp:lastModifiedBy>
  <cp:revision>861</cp:revision>
  <cp:lastPrinted>2014-04-17T19:42:44Z</cp:lastPrinted>
  <dcterms:created xsi:type="dcterms:W3CDTF">2008-04-28T19:48:42Z</dcterms:created>
  <dcterms:modified xsi:type="dcterms:W3CDTF">2016-02-22T20:20:49Z</dcterms:modified>
</cp:coreProperties>
</file>